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media/image16.jpg" ContentType="image/gif"/>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 id="2147483819" r:id="rId2"/>
    <p:sldMasterId id="2147483837" r:id="rId3"/>
    <p:sldMasterId id="2147483855" r:id="rId4"/>
    <p:sldMasterId id="2147483879" r:id="rId5"/>
    <p:sldMasterId id="2147483891" r:id="rId6"/>
  </p:sldMasterIdLst>
  <p:notesMasterIdLst>
    <p:notesMasterId r:id="rId41"/>
  </p:notesMasterIdLst>
  <p:sldIdLst>
    <p:sldId id="256" r:id="rId7"/>
    <p:sldId id="268" r:id="rId8"/>
    <p:sldId id="271" r:id="rId9"/>
    <p:sldId id="275" r:id="rId10"/>
    <p:sldId id="272" r:id="rId11"/>
    <p:sldId id="274" r:id="rId12"/>
    <p:sldId id="284" r:id="rId13"/>
    <p:sldId id="269" r:id="rId14"/>
    <p:sldId id="270" r:id="rId15"/>
    <p:sldId id="277" r:id="rId16"/>
    <p:sldId id="280" r:id="rId17"/>
    <p:sldId id="282" r:id="rId18"/>
    <p:sldId id="281" r:id="rId19"/>
    <p:sldId id="276" r:id="rId20"/>
    <p:sldId id="285" r:id="rId21"/>
    <p:sldId id="286" r:id="rId22"/>
    <p:sldId id="287" r:id="rId23"/>
    <p:sldId id="289" r:id="rId24"/>
    <p:sldId id="291" r:id="rId25"/>
    <p:sldId id="293" r:id="rId26"/>
    <p:sldId id="295" r:id="rId27"/>
    <p:sldId id="297" r:id="rId28"/>
    <p:sldId id="298" r:id="rId29"/>
    <p:sldId id="257" r:id="rId30"/>
    <p:sldId id="265" r:id="rId31"/>
    <p:sldId id="258" r:id="rId32"/>
    <p:sldId id="259" r:id="rId33"/>
    <p:sldId id="260" r:id="rId34"/>
    <p:sldId id="266" r:id="rId35"/>
    <p:sldId id="267" r:id="rId36"/>
    <p:sldId id="261" r:id="rId37"/>
    <p:sldId id="262" r:id="rId38"/>
    <p:sldId id="263" r:id="rId39"/>
    <p:sldId id="26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327" autoAdjust="0"/>
  </p:normalViewPr>
  <p:slideViewPr>
    <p:cSldViewPr snapToGrid="0">
      <p:cViewPr varScale="1">
        <p:scale>
          <a:sx n="75" d="100"/>
          <a:sy n="75" d="100"/>
        </p:scale>
        <p:origin x="94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community.wikidot.com/forum/t-87621/what-is-project-khoj" TargetMode="External"/><Relationship Id="rId1" Type="http://schemas.openxmlformats.org/officeDocument/2006/relationships/image" Target="../media/image10.gif"/><Relationship Id="rId4" Type="http://schemas.openxmlformats.org/officeDocument/2006/relationships/hyperlink" Target="https://ocw.mit.edu/courses/electrical-engineering-and-computer-science/6-061-introduction-to-electric-power-systems-spring-2011/"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blog.xn--ole-9la.net/electricity-consumption-peaks/" TargetMode="External"/><Relationship Id="rId1" Type="http://schemas.openxmlformats.org/officeDocument/2006/relationships/image" Target="../media/image13.png"/><Relationship Id="rId6" Type="http://schemas.openxmlformats.org/officeDocument/2006/relationships/hyperlink" Target="http://www.poweroptimal.com/faq/" TargetMode="External"/><Relationship Id="rId5" Type="http://schemas.openxmlformats.org/officeDocument/2006/relationships/image" Target="../media/image15.png"/><Relationship Id="rId4" Type="http://schemas.openxmlformats.org/officeDocument/2006/relationships/hyperlink" Target="http://robertslove.blogspot.com/2011/02/you-do-math.html"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community.wikidot.com/forum/t-87621/what-is-project-khoj" TargetMode="External"/><Relationship Id="rId1" Type="http://schemas.openxmlformats.org/officeDocument/2006/relationships/image" Target="../media/image10.gif"/><Relationship Id="rId4" Type="http://schemas.openxmlformats.org/officeDocument/2006/relationships/hyperlink" Target="https://ocw.mit.edu/courses/electrical-engineering-and-computer-science/6-061-introduction-to-electric-power-systems-spring-2011/"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blog.xn--ole-9la.net/electricity-consumption-peaks/" TargetMode="External"/><Relationship Id="rId1" Type="http://schemas.openxmlformats.org/officeDocument/2006/relationships/image" Target="../media/image13.png"/><Relationship Id="rId6" Type="http://schemas.openxmlformats.org/officeDocument/2006/relationships/hyperlink" Target="http://www.poweroptimal.com/faq/" TargetMode="External"/><Relationship Id="rId5" Type="http://schemas.openxmlformats.org/officeDocument/2006/relationships/image" Target="../media/image15.png"/><Relationship Id="rId4" Type="http://schemas.openxmlformats.org/officeDocument/2006/relationships/hyperlink" Target="http://robertslove.blogspot.com/2011/02/you-do-math.html"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260445D-BF29-4669-8CE6-C160FA4D8F46}" type="doc">
      <dgm:prSet loTypeId="urn:microsoft.com/office/officeart/2018/2/layout/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0CFADBD8-D325-408C-96F8-DB54B1426676}">
      <dgm:prSet custT="1"/>
      <dgm:spPr/>
      <dgm:t>
        <a:bodyPr/>
        <a:lstStyle/>
        <a:p>
          <a:pPr>
            <a:lnSpc>
              <a:spcPct val="100000"/>
            </a:lnSpc>
            <a:defRPr b="1"/>
          </a:pPr>
          <a:r>
            <a:rPr lang="en-US" sz="2000" dirty="0">
              <a:latin typeface="Calibri" panose="020F0502020204030204" pitchFamily="34" charset="0"/>
              <a:cs typeface="Calibri" panose="020F0502020204030204" pitchFamily="34" charset="0"/>
            </a:rPr>
            <a:t>Electricity cannot be stored in large amounts, so supply and demand should always be matched. </a:t>
          </a:r>
        </a:p>
      </dgm:t>
    </dgm:pt>
    <dgm:pt modelId="{3E78E751-B82C-4ECA-A585-497EFE0E88C6}" type="parTrans" cxnId="{604FD8D2-272E-44E0-AF62-B37578F58567}">
      <dgm:prSet/>
      <dgm:spPr/>
      <dgm:t>
        <a:bodyPr/>
        <a:lstStyle/>
        <a:p>
          <a:endParaRPr lang="en-US"/>
        </a:p>
      </dgm:t>
    </dgm:pt>
    <dgm:pt modelId="{54E3B6DC-BBFF-4478-A02B-88D02DEC0EC7}" type="sibTrans" cxnId="{604FD8D2-272E-44E0-AF62-B37578F58567}">
      <dgm:prSet/>
      <dgm:spPr/>
      <dgm:t>
        <a:bodyPr/>
        <a:lstStyle/>
        <a:p>
          <a:endParaRPr lang="en-US"/>
        </a:p>
      </dgm:t>
    </dgm:pt>
    <dgm:pt modelId="{F0BFCEA0-4CFA-47B8-BD36-50F1C3BBED6F}">
      <dgm:prSet custT="1"/>
      <dgm:spPr/>
      <dgm:t>
        <a:bodyPr/>
        <a:lstStyle/>
        <a:p>
          <a:pPr>
            <a:lnSpc>
              <a:spcPct val="100000"/>
            </a:lnSpc>
            <a:defRPr b="1"/>
          </a:pPr>
          <a:r>
            <a:rPr lang="en-US" sz="2000" dirty="0">
              <a:latin typeface="Calibri" panose="020F0502020204030204" pitchFamily="34" charset="0"/>
              <a:cs typeface="Calibri" panose="020F0502020204030204" pitchFamily="34" charset="0"/>
            </a:rPr>
            <a:t>Load/energy demand forecasting is fundamental for an energy utility’s decision making mechanism to avoid:</a:t>
          </a:r>
        </a:p>
      </dgm:t>
    </dgm:pt>
    <dgm:pt modelId="{4276BD42-4B3C-44E0-9669-87E815DD727E}" type="parTrans" cxnId="{E128D9D4-F2CB-41CE-B3BD-FC9029796981}">
      <dgm:prSet/>
      <dgm:spPr/>
      <dgm:t>
        <a:bodyPr/>
        <a:lstStyle/>
        <a:p>
          <a:endParaRPr lang="en-US"/>
        </a:p>
      </dgm:t>
    </dgm:pt>
    <dgm:pt modelId="{17B70AF8-88AD-49B4-AA72-02D85B2343F2}" type="sibTrans" cxnId="{E128D9D4-F2CB-41CE-B3BD-FC9029796981}">
      <dgm:prSet/>
      <dgm:spPr/>
      <dgm:t>
        <a:bodyPr/>
        <a:lstStyle/>
        <a:p>
          <a:endParaRPr lang="en-US"/>
        </a:p>
      </dgm:t>
    </dgm:pt>
    <dgm:pt modelId="{EB766698-0A6A-446D-BA6C-1F7D0DBAE1E1}">
      <dgm:prSet custT="1"/>
      <dgm:spPr/>
      <dgm:t>
        <a:bodyPr/>
        <a:lstStyle/>
        <a:p>
          <a:pPr>
            <a:lnSpc>
              <a:spcPct val="100000"/>
            </a:lnSpc>
          </a:pPr>
          <a:endParaRPr lang="en-US" sz="2000" dirty="0">
            <a:latin typeface="Calibri" panose="020F0502020204030204" pitchFamily="34" charset="0"/>
            <a:cs typeface="Calibri" panose="020F0502020204030204" pitchFamily="34" charset="0"/>
          </a:endParaRPr>
        </a:p>
        <a:p>
          <a:pPr>
            <a:lnSpc>
              <a:spcPct val="100000"/>
            </a:lnSpc>
          </a:pPr>
          <a:r>
            <a:rPr lang="en-US" sz="2000" dirty="0">
              <a:latin typeface="Calibri" panose="020F0502020204030204" pitchFamily="34" charset="0"/>
              <a:cs typeface="Calibri" panose="020F0502020204030204" pitchFamily="34" charset="0"/>
            </a:rPr>
            <a:t>- Grid failures or Wastage of energy </a:t>
          </a:r>
        </a:p>
      </dgm:t>
    </dgm:pt>
    <dgm:pt modelId="{1F7CF345-69EE-406D-904C-CF433F806C6F}" type="parTrans" cxnId="{D9A26D6B-743C-4139-84B9-B5297F1696AC}">
      <dgm:prSet/>
      <dgm:spPr/>
      <dgm:t>
        <a:bodyPr/>
        <a:lstStyle/>
        <a:p>
          <a:endParaRPr lang="en-US"/>
        </a:p>
      </dgm:t>
    </dgm:pt>
    <dgm:pt modelId="{6D18302E-A4ED-4466-8DC5-E2E1D17C19A1}" type="sibTrans" cxnId="{D9A26D6B-743C-4139-84B9-B5297F1696AC}">
      <dgm:prSet/>
      <dgm:spPr/>
      <dgm:t>
        <a:bodyPr/>
        <a:lstStyle/>
        <a:p>
          <a:endParaRPr lang="en-US"/>
        </a:p>
      </dgm:t>
    </dgm:pt>
    <dgm:pt modelId="{7749B0BE-6F21-4F8B-85D1-40AAD7CD84BA}">
      <dgm:prSet custT="1"/>
      <dgm:spPr/>
      <dgm:t>
        <a:bodyPr/>
        <a:lstStyle/>
        <a:p>
          <a:pPr>
            <a:lnSpc>
              <a:spcPct val="100000"/>
            </a:lnSpc>
          </a:pPr>
          <a:r>
            <a:rPr lang="en-US" sz="2000" dirty="0">
              <a:latin typeface="Calibri" panose="020F0502020204030204" pitchFamily="34" charset="0"/>
              <a:cs typeface="Calibri" panose="020F0502020204030204" pitchFamily="34" charset="0"/>
            </a:rPr>
            <a:t>- Costs of under or over cutting </a:t>
          </a:r>
        </a:p>
      </dgm:t>
    </dgm:pt>
    <dgm:pt modelId="{36B1511D-CF60-43F3-A58F-D1E6B2092E81}" type="parTrans" cxnId="{17C86D5A-F85F-4F41-A105-919143FC6B06}">
      <dgm:prSet/>
      <dgm:spPr/>
      <dgm:t>
        <a:bodyPr/>
        <a:lstStyle/>
        <a:p>
          <a:endParaRPr lang="en-US"/>
        </a:p>
      </dgm:t>
    </dgm:pt>
    <dgm:pt modelId="{254AF412-2073-4325-8463-E6F69461EE66}" type="sibTrans" cxnId="{17C86D5A-F85F-4F41-A105-919143FC6B06}">
      <dgm:prSet/>
      <dgm:spPr/>
      <dgm:t>
        <a:bodyPr/>
        <a:lstStyle/>
        <a:p>
          <a:endParaRPr lang="en-US"/>
        </a:p>
      </dgm:t>
    </dgm:pt>
    <dgm:pt modelId="{E6AC716F-9BA6-4A24-B86C-AD8CA22A0D9D}" type="pres">
      <dgm:prSet presAssocID="{0260445D-BF29-4669-8CE6-C160FA4D8F46}" presName="root" presStyleCnt="0">
        <dgm:presLayoutVars>
          <dgm:dir/>
          <dgm:resizeHandles val="exact"/>
        </dgm:presLayoutVars>
      </dgm:prSet>
      <dgm:spPr/>
    </dgm:pt>
    <dgm:pt modelId="{3CB9DE5C-FE93-4661-B817-3DE279496F75}" type="pres">
      <dgm:prSet presAssocID="{0CFADBD8-D325-408C-96F8-DB54B1426676}" presName="compNode" presStyleCnt="0"/>
      <dgm:spPr/>
    </dgm:pt>
    <dgm:pt modelId="{32D6A9C3-C90C-47F2-8729-83B3E82DB570}" type="pres">
      <dgm:prSet presAssocID="{0CFADBD8-D325-408C-96F8-DB54B1426676}" presName="iconRect" presStyleLbl="node1" presStyleIdx="0" presStyleCnt="2" custLinFactNeighborY="4039"/>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5000" r="-5000"/>
          </a:stretch>
        </a:blipFill>
        <a:ln>
          <a:noFill/>
        </a:ln>
      </dgm:spPr>
      <dgm:extLst/>
    </dgm:pt>
    <dgm:pt modelId="{A5440FD5-5972-4750-9074-B9EE398D1D1B}" type="pres">
      <dgm:prSet presAssocID="{0CFADBD8-D325-408C-96F8-DB54B1426676}" presName="iconSpace" presStyleCnt="0"/>
      <dgm:spPr/>
    </dgm:pt>
    <dgm:pt modelId="{BE3381E2-70E0-44BC-80A8-E935336E427A}" type="pres">
      <dgm:prSet presAssocID="{0CFADBD8-D325-408C-96F8-DB54B1426676}" presName="parTx" presStyleLbl="revTx" presStyleIdx="0" presStyleCnt="4">
        <dgm:presLayoutVars>
          <dgm:chMax val="0"/>
          <dgm:chPref val="0"/>
        </dgm:presLayoutVars>
      </dgm:prSet>
      <dgm:spPr/>
    </dgm:pt>
    <dgm:pt modelId="{1CE84786-20D9-42DE-8196-212EFA945797}" type="pres">
      <dgm:prSet presAssocID="{0CFADBD8-D325-408C-96F8-DB54B1426676}" presName="txSpace" presStyleCnt="0"/>
      <dgm:spPr/>
    </dgm:pt>
    <dgm:pt modelId="{7472D519-656A-4C37-9DB0-118765021AA8}" type="pres">
      <dgm:prSet presAssocID="{0CFADBD8-D325-408C-96F8-DB54B1426676}" presName="desTx" presStyleLbl="revTx" presStyleIdx="1" presStyleCnt="4">
        <dgm:presLayoutVars/>
      </dgm:prSet>
      <dgm:spPr/>
    </dgm:pt>
    <dgm:pt modelId="{2C061D53-54EA-4A71-B9B6-6738CEF8053E}" type="pres">
      <dgm:prSet presAssocID="{54E3B6DC-BBFF-4478-A02B-88D02DEC0EC7}" presName="sibTrans" presStyleCnt="0"/>
      <dgm:spPr/>
    </dgm:pt>
    <dgm:pt modelId="{CA977067-01AF-4C46-9275-302765BA954A}" type="pres">
      <dgm:prSet presAssocID="{F0BFCEA0-4CFA-47B8-BD36-50F1C3BBED6F}" presName="compNode" presStyleCnt="0"/>
      <dgm:spPr/>
    </dgm:pt>
    <dgm:pt modelId="{A95DD38F-F894-48DF-AA1B-59B0FCD7587A}" type="pres">
      <dgm:prSet presAssocID="{F0BFCEA0-4CFA-47B8-BD36-50F1C3BBED6F}" presName="iconRect" presStyleLbl="node1" presStyleIdx="1" presStyleCnt="2" custLinFactNeighborY="-1347"/>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3000" b="-13000"/>
          </a:stretch>
        </a:blipFill>
        <a:ln>
          <a:noFill/>
        </a:ln>
      </dgm:spPr>
      <dgm:extLst/>
    </dgm:pt>
    <dgm:pt modelId="{61FB44FF-7B11-4A8B-AF5F-24E4F325468E}" type="pres">
      <dgm:prSet presAssocID="{F0BFCEA0-4CFA-47B8-BD36-50F1C3BBED6F}" presName="iconSpace" presStyleCnt="0"/>
      <dgm:spPr/>
    </dgm:pt>
    <dgm:pt modelId="{59D36BA6-4F24-43AF-AA1D-7DAD0219983A}" type="pres">
      <dgm:prSet presAssocID="{F0BFCEA0-4CFA-47B8-BD36-50F1C3BBED6F}" presName="parTx" presStyleLbl="revTx" presStyleIdx="2" presStyleCnt="4">
        <dgm:presLayoutVars>
          <dgm:chMax val="0"/>
          <dgm:chPref val="0"/>
        </dgm:presLayoutVars>
      </dgm:prSet>
      <dgm:spPr/>
    </dgm:pt>
    <dgm:pt modelId="{28EBC415-E53F-42CB-9DC4-2B032398EDBD}" type="pres">
      <dgm:prSet presAssocID="{F0BFCEA0-4CFA-47B8-BD36-50F1C3BBED6F}" presName="txSpace" presStyleCnt="0"/>
      <dgm:spPr/>
    </dgm:pt>
    <dgm:pt modelId="{4EBA0DA2-A0F7-4B21-B958-84348024AC25}" type="pres">
      <dgm:prSet presAssocID="{F0BFCEA0-4CFA-47B8-BD36-50F1C3BBED6F}" presName="desTx" presStyleLbl="revTx" presStyleIdx="3" presStyleCnt="4" custScaleY="67533" custLinFactNeighborX="-471" custLinFactNeighborY="-44995">
        <dgm:presLayoutVars/>
      </dgm:prSet>
      <dgm:spPr/>
    </dgm:pt>
  </dgm:ptLst>
  <dgm:cxnLst>
    <dgm:cxn modelId="{639B9626-9399-4BAE-AA93-3B4BC311589A}" type="presOf" srcId="{F0BFCEA0-4CFA-47B8-BD36-50F1C3BBED6F}" destId="{59D36BA6-4F24-43AF-AA1D-7DAD0219983A}" srcOrd="0" destOrd="0" presId="urn:microsoft.com/office/officeart/2018/2/layout/IconLabelDescriptionList"/>
    <dgm:cxn modelId="{141AC630-DB74-4FD5-8443-61E6231A3F61}" type="presOf" srcId="{EB766698-0A6A-446D-BA6C-1F7D0DBAE1E1}" destId="{4EBA0DA2-A0F7-4B21-B958-84348024AC25}" srcOrd="0" destOrd="0" presId="urn:microsoft.com/office/officeart/2018/2/layout/IconLabelDescriptionList"/>
    <dgm:cxn modelId="{9A90AD43-A53C-4B36-906C-B395366B9EF4}" type="presOf" srcId="{7749B0BE-6F21-4F8B-85D1-40AAD7CD84BA}" destId="{4EBA0DA2-A0F7-4B21-B958-84348024AC25}" srcOrd="0" destOrd="1" presId="urn:microsoft.com/office/officeart/2018/2/layout/IconLabelDescriptionList"/>
    <dgm:cxn modelId="{D9A26D6B-743C-4139-84B9-B5297F1696AC}" srcId="{F0BFCEA0-4CFA-47B8-BD36-50F1C3BBED6F}" destId="{EB766698-0A6A-446D-BA6C-1F7D0DBAE1E1}" srcOrd="0" destOrd="0" parTransId="{1F7CF345-69EE-406D-904C-CF433F806C6F}" sibTransId="{6D18302E-A4ED-4466-8DC5-E2E1D17C19A1}"/>
    <dgm:cxn modelId="{17C86D5A-F85F-4F41-A105-919143FC6B06}" srcId="{F0BFCEA0-4CFA-47B8-BD36-50F1C3BBED6F}" destId="{7749B0BE-6F21-4F8B-85D1-40AAD7CD84BA}" srcOrd="1" destOrd="0" parTransId="{36B1511D-CF60-43F3-A58F-D1E6B2092E81}" sibTransId="{254AF412-2073-4325-8463-E6F69461EE66}"/>
    <dgm:cxn modelId="{C24E88B0-61EB-4307-8C31-7C12A07001E4}" type="presOf" srcId="{0CFADBD8-D325-408C-96F8-DB54B1426676}" destId="{BE3381E2-70E0-44BC-80A8-E935336E427A}" srcOrd="0" destOrd="0" presId="urn:microsoft.com/office/officeart/2018/2/layout/IconLabelDescriptionList"/>
    <dgm:cxn modelId="{604FD8D2-272E-44E0-AF62-B37578F58567}" srcId="{0260445D-BF29-4669-8CE6-C160FA4D8F46}" destId="{0CFADBD8-D325-408C-96F8-DB54B1426676}" srcOrd="0" destOrd="0" parTransId="{3E78E751-B82C-4ECA-A585-497EFE0E88C6}" sibTransId="{54E3B6DC-BBFF-4478-A02B-88D02DEC0EC7}"/>
    <dgm:cxn modelId="{E128D9D4-F2CB-41CE-B3BD-FC9029796981}" srcId="{0260445D-BF29-4669-8CE6-C160FA4D8F46}" destId="{F0BFCEA0-4CFA-47B8-BD36-50F1C3BBED6F}" srcOrd="1" destOrd="0" parTransId="{4276BD42-4B3C-44E0-9669-87E815DD727E}" sibTransId="{17B70AF8-88AD-49B4-AA72-02D85B2343F2}"/>
    <dgm:cxn modelId="{DB55BBDD-E11E-46B8-BC39-8018D3407AB4}" type="presOf" srcId="{0260445D-BF29-4669-8CE6-C160FA4D8F46}" destId="{E6AC716F-9BA6-4A24-B86C-AD8CA22A0D9D}" srcOrd="0" destOrd="0" presId="urn:microsoft.com/office/officeart/2018/2/layout/IconLabelDescriptionList"/>
    <dgm:cxn modelId="{713DB8D4-61E1-46C5-B15C-6E7907163B79}" type="presParOf" srcId="{E6AC716F-9BA6-4A24-B86C-AD8CA22A0D9D}" destId="{3CB9DE5C-FE93-4661-B817-3DE279496F75}" srcOrd="0" destOrd="0" presId="urn:microsoft.com/office/officeart/2018/2/layout/IconLabelDescriptionList"/>
    <dgm:cxn modelId="{36534AC3-9140-4F83-8D02-C136C12AED04}" type="presParOf" srcId="{3CB9DE5C-FE93-4661-B817-3DE279496F75}" destId="{32D6A9C3-C90C-47F2-8729-83B3E82DB570}" srcOrd="0" destOrd="0" presId="urn:microsoft.com/office/officeart/2018/2/layout/IconLabelDescriptionList"/>
    <dgm:cxn modelId="{08FB9DB5-4184-4AB3-B8AD-B9CA76400877}" type="presParOf" srcId="{3CB9DE5C-FE93-4661-B817-3DE279496F75}" destId="{A5440FD5-5972-4750-9074-B9EE398D1D1B}" srcOrd="1" destOrd="0" presId="urn:microsoft.com/office/officeart/2018/2/layout/IconLabelDescriptionList"/>
    <dgm:cxn modelId="{C15602B0-3117-43DA-B37B-B49B7757801C}" type="presParOf" srcId="{3CB9DE5C-FE93-4661-B817-3DE279496F75}" destId="{BE3381E2-70E0-44BC-80A8-E935336E427A}" srcOrd="2" destOrd="0" presId="urn:microsoft.com/office/officeart/2018/2/layout/IconLabelDescriptionList"/>
    <dgm:cxn modelId="{0A36F5FB-2C6C-4DDF-9C62-BAD3D06B8B80}" type="presParOf" srcId="{3CB9DE5C-FE93-4661-B817-3DE279496F75}" destId="{1CE84786-20D9-42DE-8196-212EFA945797}" srcOrd="3" destOrd="0" presId="urn:microsoft.com/office/officeart/2018/2/layout/IconLabelDescriptionList"/>
    <dgm:cxn modelId="{6CC26481-0AD2-480E-BDF5-92AD36E4B949}" type="presParOf" srcId="{3CB9DE5C-FE93-4661-B817-3DE279496F75}" destId="{7472D519-656A-4C37-9DB0-118765021AA8}" srcOrd="4" destOrd="0" presId="urn:microsoft.com/office/officeart/2018/2/layout/IconLabelDescriptionList"/>
    <dgm:cxn modelId="{6CA2B5F0-558E-43B6-B9D7-0EEB9F790A72}" type="presParOf" srcId="{E6AC716F-9BA6-4A24-B86C-AD8CA22A0D9D}" destId="{2C061D53-54EA-4A71-B9B6-6738CEF8053E}" srcOrd="1" destOrd="0" presId="urn:microsoft.com/office/officeart/2018/2/layout/IconLabelDescriptionList"/>
    <dgm:cxn modelId="{D754F0AE-6A68-4A83-AC15-063479D8DEDE}" type="presParOf" srcId="{E6AC716F-9BA6-4A24-B86C-AD8CA22A0D9D}" destId="{CA977067-01AF-4C46-9275-302765BA954A}" srcOrd="2" destOrd="0" presId="urn:microsoft.com/office/officeart/2018/2/layout/IconLabelDescriptionList"/>
    <dgm:cxn modelId="{BC2832FA-9E45-488E-8C4A-1D2BFA3F0D28}" type="presParOf" srcId="{CA977067-01AF-4C46-9275-302765BA954A}" destId="{A95DD38F-F894-48DF-AA1B-59B0FCD7587A}" srcOrd="0" destOrd="0" presId="urn:microsoft.com/office/officeart/2018/2/layout/IconLabelDescriptionList"/>
    <dgm:cxn modelId="{7AAD6F06-302F-47F7-BA8E-A823288BF916}" type="presParOf" srcId="{CA977067-01AF-4C46-9275-302765BA954A}" destId="{61FB44FF-7B11-4A8B-AF5F-24E4F325468E}" srcOrd="1" destOrd="0" presId="urn:microsoft.com/office/officeart/2018/2/layout/IconLabelDescriptionList"/>
    <dgm:cxn modelId="{DE26CEDA-7A13-4E3C-A79D-AC7A604761E2}" type="presParOf" srcId="{CA977067-01AF-4C46-9275-302765BA954A}" destId="{59D36BA6-4F24-43AF-AA1D-7DAD0219983A}" srcOrd="2" destOrd="0" presId="urn:microsoft.com/office/officeart/2018/2/layout/IconLabelDescriptionList"/>
    <dgm:cxn modelId="{777BD827-7D57-4EA8-9DD5-9258E22FC43E}" type="presParOf" srcId="{CA977067-01AF-4C46-9275-302765BA954A}" destId="{28EBC415-E53F-42CB-9DC4-2B032398EDBD}" srcOrd="3" destOrd="0" presId="urn:microsoft.com/office/officeart/2018/2/layout/IconLabelDescriptionList"/>
    <dgm:cxn modelId="{A7134903-653F-4EEF-BBB0-26B0B7DBA745}" type="presParOf" srcId="{CA977067-01AF-4C46-9275-302765BA954A}" destId="{4EBA0DA2-A0F7-4B21-B958-84348024AC25}"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643F85-FF96-4D7C-AEA3-83BDB16B17E6}"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36B5B42B-7059-449D-9BEC-E59FC960A92E}">
      <dgm:prSet/>
      <dgm:spPr/>
      <dgm:t>
        <a:bodyPr/>
        <a:lstStyle/>
        <a:p>
          <a:r>
            <a:rPr lang="en-US"/>
            <a:t>Load -&gt; Demand (in W) or Energy (in Wh)</a:t>
          </a:r>
        </a:p>
      </dgm:t>
    </dgm:pt>
    <dgm:pt modelId="{5929855F-1502-4AC9-B6F2-A3CBF963ECD3}" type="parTrans" cxnId="{62C87E80-07D6-431F-BCCA-9814C5885269}">
      <dgm:prSet/>
      <dgm:spPr/>
      <dgm:t>
        <a:bodyPr/>
        <a:lstStyle/>
        <a:p>
          <a:endParaRPr lang="en-US"/>
        </a:p>
      </dgm:t>
    </dgm:pt>
    <dgm:pt modelId="{04780EBE-2145-46FA-BC04-A0FEA691AE10}" type="sibTrans" cxnId="{62C87E80-07D6-431F-BCCA-9814C5885269}">
      <dgm:prSet/>
      <dgm:spPr/>
      <dgm:t>
        <a:bodyPr/>
        <a:lstStyle/>
        <a:p>
          <a:endParaRPr lang="en-US"/>
        </a:p>
      </dgm:t>
    </dgm:pt>
    <dgm:pt modelId="{9DC72643-437D-4712-9885-C81D470861B1}">
      <dgm:prSet/>
      <dgm:spPr/>
      <dgm:t>
        <a:bodyPr/>
        <a:lstStyle/>
        <a:p>
          <a:r>
            <a:rPr lang="en-US"/>
            <a:t>For hourly data they are the same</a:t>
          </a:r>
        </a:p>
      </dgm:t>
    </dgm:pt>
    <dgm:pt modelId="{FB1762B1-FDE3-490F-9248-D1359F3E23AE}" type="parTrans" cxnId="{37417DE6-F93D-48D9-949B-DDCB01B10D88}">
      <dgm:prSet/>
      <dgm:spPr/>
      <dgm:t>
        <a:bodyPr/>
        <a:lstStyle/>
        <a:p>
          <a:endParaRPr lang="en-US"/>
        </a:p>
      </dgm:t>
    </dgm:pt>
    <dgm:pt modelId="{8296BC76-2A0A-4834-84F7-EC1466A4EE44}" type="sibTrans" cxnId="{37417DE6-F93D-48D9-949B-DDCB01B10D88}">
      <dgm:prSet/>
      <dgm:spPr/>
      <dgm:t>
        <a:bodyPr/>
        <a:lstStyle/>
        <a:p>
          <a:endParaRPr lang="en-US"/>
        </a:p>
      </dgm:t>
    </dgm:pt>
    <dgm:pt modelId="{8F059B17-34CB-4454-B753-A0D92E4344F6}">
      <dgm:prSet/>
      <dgm:spPr/>
      <dgm:t>
        <a:bodyPr/>
        <a:lstStyle/>
        <a:p>
          <a:r>
            <a:rPr lang="en-US"/>
            <a:t>The peak or maximum load decides the capacity of power plant</a:t>
          </a:r>
        </a:p>
      </dgm:t>
    </dgm:pt>
    <dgm:pt modelId="{DC60D860-A1CF-4A9F-BE1E-E1BE2808FFC5}" type="parTrans" cxnId="{CE907A0A-0289-47FB-89E9-FE3DAEC780FC}">
      <dgm:prSet/>
      <dgm:spPr/>
      <dgm:t>
        <a:bodyPr/>
        <a:lstStyle/>
        <a:p>
          <a:endParaRPr lang="en-US"/>
        </a:p>
      </dgm:t>
    </dgm:pt>
    <dgm:pt modelId="{DD013858-31AA-4233-BDE4-58A6730E2AFE}" type="sibTrans" cxnId="{CE907A0A-0289-47FB-89E9-FE3DAEC780FC}">
      <dgm:prSet/>
      <dgm:spPr/>
      <dgm:t>
        <a:bodyPr/>
        <a:lstStyle/>
        <a:p>
          <a:endParaRPr lang="en-US"/>
        </a:p>
      </dgm:t>
    </dgm:pt>
    <dgm:pt modelId="{C5363108-3B67-49E0-B735-B781318EEFD2}" type="pres">
      <dgm:prSet presAssocID="{08643F85-FF96-4D7C-AEA3-83BDB16B17E6}" presName="root" presStyleCnt="0">
        <dgm:presLayoutVars>
          <dgm:dir/>
          <dgm:resizeHandles val="exact"/>
        </dgm:presLayoutVars>
      </dgm:prSet>
      <dgm:spPr/>
    </dgm:pt>
    <dgm:pt modelId="{B3DBEC34-5E60-4A5D-814A-BE8B05CA190B}" type="pres">
      <dgm:prSet presAssocID="{36B5B42B-7059-449D-9BEC-E59FC960A92E}" presName="compNode" presStyleCnt="0"/>
      <dgm:spPr/>
    </dgm:pt>
    <dgm:pt modelId="{34B24D0F-F735-4DB0-A0C8-CAB34005C351}" type="pres">
      <dgm:prSet presAssocID="{36B5B42B-7059-449D-9BEC-E59FC960A92E}" presName="bgRect" presStyleLbl="bgShp" presStyleIdx="0" presStyleCnt="3"/>
      <dgm:spPr/>
    </dgm:pt>
    <dgm:pt modelId="{C65744AF-BD46-4DB6-9FAB-330568E55DB8}" type="pres">
      <dgm:prSet presAssocID="{36B5B42B-7059-449D-9BEC-E59FC960A9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7000" r="-37000"/>
          </a:stretch>
        </a:blipFill>
        <a:ln>
          <a:noFill/>
        </a:ln>
      </dgm:spPr>
      <dgm:extLst/>
    </dgm:pt>
    <dgm:pt modelId="{35F3E2E9-57D0-42B3-B695-5A778CE8A8F2}" type="pres">
      <dgm:prSet presAssocID="{36B5B42B-7059-449D-9BEC-E59FC960A92E}" presName="spaceRect" presStyleCnt="0"/>
      <dgm:spPr/>
    </dgm:pt>
    <dgm:pt modelId="{6A5202CD-486A-45B8-B977-96E8C940BB61}" type="pres">
      <dgm:prSet presAssocID="{36B5B42B-7059-449D-9BEC-E59FC960A92E}" presName="parTx" presStyleLbl="revTx" presStyleIdx="0" presStyleCnt="3">
        <dgm:presLayoutVars>
          <dgm:chMax val="0"/>
          <dgm:chPref val="0"/>
        </dgm:presLayoutVars>
      </dgm:prSet>
      <dgm:spPr/>
    </dgm:pt>
    <dgm:pt modelId="{52006314-E1B3-4484-8956-2E6F5B8BC845}" type="pres">
      <dgm:prSet presAssocID="{04780EBE-2145-46FA-BC04-A0FEA691AE10}" presName="sibTrans" presStyleCnt="0"/>
      <dgm:spPr/>
    </dgm:pt>
    <dgm:pt modelId="{78777ED0-233C-4C0F-A6F0-3E19F38AFC0E}" type="pres">
      <dgm:prSet presAssocID="{9DC72643-437D-4712-9885-C81D470861B1}" presName="compNode" presStyleCnt="0"/>
      <dgm:spPr/>
    </dgm:pt>
    <dgm:pt modelId="{93AD72AE-71CA-4477-8F9A-33E3315FF7BE}" type="pres">
      <dgm:prSet presAssocID="{9DC72643-437D-4712-9885-C81D470861B1}" presName="bgRect" presStyleLbl="bgShp" presStyleIdx="1" presStyleCnt="3"/>
      <dgm:spPr/>
    </dgm:pt>
    <dgm:pt modelId="{02B81CF9-411E-435B-BF50-8305FDB28D1A}" type="pres">
      <dgm:prSet presAssocID="{9DC72643-437D-4712-9885-C81D470861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extLst/>
    </dgm:pt>
    <dgm:pt modelId="{61C73B1C-DC63-4436-A23D-38F03F69AF96}" type="pres">
      <dgm:prSet presAssocID="{9DC72643-437D-4712-9885-C81D470861B1}" presName="spaceRect" presStyleCnt="0"/>
      <dgm:spPr/>
    </dgm:pt>
    <dgm:pt modelId="{7803F1CF-229D-48B6-A9A6-BD7C4E7AE8E9}" type="pres">
      <dgm:prSet presAssocID="{9DC72643-437D-4712-9885-C81D470861B1}" presName="parTx" presStyleLbl="revTx" presStyleIdx="1" presStyleCnt="3">
        <dgm:presLayoutVars>
          <dgm:chMax val="0"/>
          <dgm:chPref val="0"/>
        </dgm:presLayoutVars>
      </dgm:prSet>
      <dgm:spPr/>
    </dgm:pt>
    <dgm:pt modelId="{A7BFEF6A-BC3F-4162-85C3-79B3F1C18EA7}" type="pres">
      <dgm:prSet presAssocID="{8296BC76-2A0A-4834-84F7-EC1466A4EE44}" presName="sibTrans" presStyleCnt="0"/>
      <dgm:spPr/>
    </dgm:pt>
    <dgm:pt modelId="{D6B6EE01-09D2-4735-ADD7-1B93DB43BB83}" type="pres">
      <dgm:prSet presAssocID="{8F059B17-34CB-4454-B753-A0D92E4344F6}" presName="compNode" presStyleCnt="0"/>
      <dgm:spPr/>
    </dgm:pt>
    <dgm:pt modelId="{70BC5F6C-D082-4395-8685-B280A7DB2E01}" type="pres">
      <dgm:prSet presAssocID="{8F059B17-34CB-4454-B753-A0D92E4344F6}" presName="bgRect" presStyleLbl="bgShp" presStyleIdx="2" presStyleCnt="3"/>
      <dgm:spPr/>
    </dgm:pt>
    <dgm:pt modelId="{79C57CBE-8ED1-4C7D-88C5-F8CE6C0C7EF0}" type="pres">
      <dgm:prSet presAssocID="{8F059B17-34CB-4454-B753-A0D92E4344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57000" r="-57000"/>
          </a:stretch>
        </a:blipFill>
        <a:ln>
          <a:noFill/>
        </a:ln>
      </dgm:spPr>
      <dgm:extLst/>
    </dgm:pt>
    <dgm:pt modelId="{12184CD9-6243-4973-AD7E-21CC1F176723}" type="pres">
      <dgm:prSet presAssocID="{8F059B17-34CB-4454-B753-A0D92E4344F6}" presName="spaceRect" presStyleCnt="0"/>
      <dgm:spPr/>
    </dgm:pt>
    <dgm:pt modelId="{2F4FB198-72F7-4F08-ACF2-CC3EBC908473}" type="pres">
      <dgm:prSet presAssocID="{8F059B17-34CB-4454-B753-A0D92E4344F6}" presName="parTx" presStyleLbl="revTx" presStyleIdx="2" presStyleCnt="3">
        <dgm:presLayoutVars>
          <dgm:chMax val="0"/>
          <dgm:chPref val="0"/>
        </dgm:presLayoutVars>
      </dgm:prSet>
      <dgm:spPr/>
    </dgm:pt>
  </dgm:ptLst>
  <dgm:cxnLst>
    <dgm:cxn modelId="{CE907A0A-0289-47FB-89E9-FE3DAEC780FC}" srcId="{08643F85-FF96-4D7C-AEA3-83BDB16B17E6}" destId="{8F059B17-34CB-4454-B753-A0D92E4344F6}" srcOrd="2" destOrd="0" parTransId="{DC60D860-A1CF-4A9F-BE1E-E1BE2808FFC5}" sibTransId="{DD013858-31AA-4233-BDE4-58A6730E2AFE}"/>
    <dgm:cxn modelId="{8EFC804B-ACB8-4E6C-89F9-370F987F0181}" type="presOf" srcId="{8F059B17-34CB-4454-B753-A0D92E4344F6}" destId="{2F4FB198-72F7-4F08-ACF2-CC3EBC908473}" srcOrd="0" destOrd="0" presId="urn:microsoft.com/office/officeart/2018/2/layout/IconVerticalSolidList"/>
    <dgm:cxn modelId="{62C87E80-07D6-431F-BCCA-9814C5885269}" srcId="{08643F85-FF96-4D7C-AEA3-83BDB16B17E6}" destId="{36B5B42B-7059-449D-9BEC-E59FC960A92E}" srcOrd="0" destOrd="0" parTransId="{5929855F-1502-4AC9-B6F2-A3CBF963ECD3}" sibTransId="{04780EBE-2145-46FA-BC04-A0FEA691AE10}"/>
    <dgm:cxn modelId="{C46D7889-A409-48E5-8FDE-4FB96EDE902F}" type="presOf" srcId="{36B5B42B-7059-449D-9BEC-E59FC960A92E}" destId="{6A5202CD-486A-45B8-B977-96E8C940BB61}" srcOrd="0" destOrd="0" presId="urn:microsoft.com/office/officeart/2018/2/layout/IconVerticalSolidList"/>
    <dgm:cxn modelId="{2BC44FC6-C4A9-49CA-A6C5-82050A6A2A80}" type="presOf" srcId="{08643F85-FF96-4D7C-AEA3-83BDB16B17E6}" destId="{C5363108-3B67-49E0-B735-B781318EEFD2}" srcOrd="0" destOrd="0" presId="urn:microsoft.com/office/officeart/2018/2/layout/IconVerticalSolidList"/>
    <dgm:cxn modelId="{0BCFCECA-DD10-4132-A68E-FA36E3B814DB}" type="presOf" srcId="{9DC72643-437D-4712-9885-C81D470861B1}" destId="{7803F1CF-229D-48B6-A9A6-BD7C4E7AE8E9}" srcOrd="0" destOrd="0" presId="urn:microsoft.com/office/officeart/2018/2/layout/IconVerticalSolidList"/>
    <dgm:cxn modelId="{37417DE6-F93D-48D9-949B-DDCB01B10D88}" srcId="{08643F85-FF96-4D7C-AEA3-83BDB16B17E6}" destId="{9DC72643-437D-4712-9885-C81D470861B1}" srcOrd="1" destOrd="0" parTransId="{FB1762B1-FDE3-490F-9248-D1359F3E23AE}" sibTransId="{8296BC76-2A0A-4834-84F7-EC1466A4EE44}"/>
    <dgm:cxn modelId="{46FF982F-9B45-4B8D-9BB5-21F2FAF42BED}" type="presParOf" srcId="{C5363108-3B67-49E0-B735-B781318EEFD2}" destId="{B3DBEC34-5E60-4A5D-814A-BE8B05CA190B}" srcOrd="0" destOrd="0" presId="urn:microsoft.com/office/officeart/2018/2/layout/IconVerticalSolidList"/>
    <dgm:cxn modelId="{F629D6E1-3303-41ED-8B94-8776EEADCD6B}" type="presParOf" srcId="{B3DBEC34-5E60-4A5D-814A-BE8B05CA190B}" destId="{34B24D0F-F735-4DB0-A0C8-CAB34005C351}" srcOrd="0" destOrd="0" presId="urn:microsoft.com/office/officeart/2018/2/layout/IconVerticalSolidList"/>
    <dgm:cxn modelId="{C4F49084-4B47-44E7-8932-6FC89F8418D9}" type="presParOf" srcId="{B3DBEC34-5E60-4A5D-814A-BE8B05CA190B}" destId="{C65744AF-BD46-4DB6-9FAB-330568E55DB8}" srcOrd="1" destOrd="0" presId="urn:microsoft.com/office/officeart/2018/2/layout/IconVerticalSolidList"/>
    <dgm:cxn modelId="{4D28BFF3-D64E-4E80-8E9A-FCC8C67F1CAB}" type="presParOf" srcId="{B3DBEC34-5E60-4A5D-814A-BE8B05CA190B}" destId="{35F3E2E9-57D0-42B3-B695-5A778CE8A8F2}" srcOrd="2" destOrd="0" presId="urn:microsoft.com/office/officeart/2018/2/layout/IconVerticalSolidList"/>
    <dgm:cxn modelId="{45586A72-70B3-4657-9634-7A06ABA46792}" type="presParOf" srcId="{B3DBEC34-5E60-4A5D-814A-BE8B05CA190B}" destId="{6A5202CD-486A-45B8-B977-96E8C940BB61}" srcOrd="3" destOrd="0" presId="urn:microsoft.com/office/officeart/2018/2/layout/IconVerticalSolidList"/>
    <dgm:cxn modelId="{94C9ACF1-3EFC-4455-AA2B-5D4F433167DC}" type="presParOf" srcId="{C5363108-3B67-49E0-B735-B781318EEFD2}" destId="{52006314-E1B3-4484-8956-2E6F5B8BC845}" srcOrd="1" destOrd="0" presId="urn:microsoft.com/office/officeart/2018/2/layout/IconVerticalSolidList"/>
    <dgm:cxn modelId="{BBA90B92-D502-4D50-985A-E4DA120915C1}" type="presParOf" srcId="{C5363108-3B67-49E0-B735-B781318EEFD2}" destId="{78777ED0-233C-4C0F-A6F0-3E19F38AFC0E}" srcOrd="2" destOrd="0" presId="urn:microsoft.com/office/officeart/2018/2/layout/IconVerticalSolidList"/>
    <dgm:cxn modelId="{A6D4F328-5383-4208-BAEE-CD2662CDC07F}" type="presParOf" srcId="{78777ED0-233C-4C0F-A6F0-3E19F38AFC0E}" destId="{93AD72AE-71CA-4477-8F9A-33E3315FF7BE}" srcOrd="0" destOrd="0" presId="urn:microsoft.com/office/officeart/2018/2/layout/IconVerticalSolidList"/>
    <dgm:cxn modelId="{79F2ECA3-2D98-4B00-A12B-71ADC4A95974}" type="presParOf" srcId="{78777ED0-233C-4C0F-A6F0-3E19F38AFC0E}" destId="{02B81CF9-411E-435B-BF50-8305FDB28D1A}" srcOrd="1" destOrd="0" presId="urn:microsoft.com/office/officeart/2018/2/layout/IconVerticalSolidList"/>
    <dgm:cxn modelId="{6F142E5D-5021-4B48-A76A-98C3D3391164}" type="presParOf" srcId="{78777ED0-233C-4C0F-A6F0-3E19F38AFC0E}" destId="{61C73B1C-DC63-4436-A23D-38F03F69AF96}" srcOrd="2" destOrd="0" presId="urn:microsoft.com/office/officeart/2018/2/layout/IconVerticalSolidList"/>
    <dgm:cxn modelId="{32DF05D3-747D-46E8-AFCC-D3FA964DBD5D}" type="presParOf" srcId="{78777ED0-233C-4C0F-A6F0-3E19F38AFC0E}" destId="{7803F1CF-229D-48B6-A9A6-BD7C4E7AE8E9}" srcOrd="3" destOrd="0" presId="urn:microsoft.com/office/officeart/2018/2/layout/IconVerticalSolidList"/>
    <dgm:cxn modelId="{44835616-9EF2-4913-8A33-307B0C59355B}" type="presParOf" srcId="{C5363108-3B67-49E0-B735-B781318EEFD2}" destId="{A7BFEF6A-BC3F-4162-85C3-79B3F1C18EA7}" srcOrd="3" destOrd="0" presId="urn:microsoft.com/office/officeart/2018/2/layout/IconVerticalSolidList"/>
    <dgm:cxn modelId="{BF59BDD0-509F-41A9-A11F-4B48ADB360FB}" type="presParOf" srcId="{C5363108-3B67-49E0-B735-B781318EEFD2}" destId="{D6B6EE01-09D2-4735-ADD7-1B93DB43BB83}" srcOrd="4" destOrd="0" presId="urn:microsoft.com/office/officeart/2018/2/layout/IconVerticalSolidList"/>
    <dgm:cxn modelId="{E821AF10-D948-4D5A-88D6-9343BBA87237}" type="presParOf" srcId="{D6B6EE01-09D2-4735-ADD7-1B93DB43BB83}" destId="{70BC5F6C-D082-4395-8685-B280A7DB2E01}" srcOrd="0" destOrd="0" presId="urn:microsoft.com/office/officeart/2018/2/layout/IconVerticalSolidList"/>
    <dgm:cxn modelId="{CB60D6DB-D8E2-4833-97D8-BEEB9A256F58}" type="presParOf" srcId="{D6B6EE01-09D2-4735-ADD7-1B93DB43BB83}" destId="{79C57CBE-8ED1-4C7D-88C5-F8CE6C0C7EF0}" srcOrd="1" destOrd="0" presId="urn:microsoft.com/office/officeart/2018/2/layout/IconVerticalSolidList"/>
    <dgm:cxn modelId="{530693C7-49F1-4BC3-8E34-8F9060E0A66C}" type="presParOf" srcId="{D6B6EE01-09D2-4735-ADD7-1B93DB43BB83}" destId="{12184CD9-6243-4973-AD7E-21CC1F176723}" srcOrd="2" destOrd="0" presId="urn:microsoft.com/office/officeart/2018/2/layout/IconVerticalSolidList"/>
    <dgm:cxn modelId="{9ED098F1-9FBA-46F5-9225-41AB3A69C635}" type="presParOf" srcId="{D6B6EE01-09D2-4735-ADD7-1B93DB43BB83}" destId="{2F4FB198-72F7-4F08-ACF2-CC3EBC90847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6A9C3-C90C-47F2-8729-83B3E82DB570}">
      <dsp:nvSpPr>
        <dsp:cNvPr id="0" name=""/>
        <dsp:cNvSpPr/>
      </dsp:nvSpPr>
      <dsp:spPr>
        <a:xfrm>
          <a:off x="488008" y="62142"/>
          <a:ext cx="1509048" cy="1509048"/>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5000" r="-5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3381E2-70E0-44BC-80A8-E935336E427A}">
      <dsp:nvSpPr>
        <dsp:cNvPr id="0" name=""/>
        <dsp:cNvSpPr/>
      </dsp:nvSpPr>
      <dsp:spPr>
        <a:xfrm>
          <a:off x="488008" y="1652307"/>
          <a:ext cx="4311566" cy="930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dirty="0">
              <a:latin typeface="Calibri" panose="020F0502020204030204" pitchFamily="34" charset="0"/>
              <a:cs typeface="Calibri" panose="020F0502020204030204" pitchFamily="34" charset="0"/>
            </a:rPr>
            <a:t>Electricity cannot be stored in large amounts, so supply and demand should always be matched. </a:t>
          </a:r>
        </a:p>
      </dsp:txBody>
      <dsp:txXfrm>
        <a:off x="488008" y="1652307"/>
        <a:ext cx="4311566" cy="930590"/>
      </dsp:txXfrm>
    </dsp:sp>
    <dsp:sp modelId="{7472D519-656A-4C37-9DB0-118765021AA8}">
      <dsp:nvSpPr>
        <dsp:cNvPr id="0" name=""/>
        <dsp:cNvSpPr/>
      </dsp:nvSpPr>
      <dsp:spPr>
        <a:xfrm>
          <a:off x="488008" y="2648975"/>
          <a:ext cx="4311566" cy="653719"/>
        </a:xfrm>
        <a:prstGeom prst="rect">
          <a:avLst/>
        </a:prstGeom>
        <a:noFill/>
        <a:ln>
          <a:noFill/>
        </a:ln>
        <a:effectLst/>
      </dsp:spPr>
      <dsp:style>
        <a:lnRef idx="0">
          <a:scrgbClr r="0" g="0" b="0"/>
        </a:lnRef>
        <a:fillRef idx="0">
          <a:scrgbClr r="0" g="0" b="0"/>
        </a:fillRef>
        <a:effectRef idx="0">
          <a:scrgbClr r="0" g="0" b="0"/>
        </a:effectRef>
        <a:fontRef idx="minor"/>
      </dsp:style>
    </dsp:sp>
    <dsp:sp modelId="{A95DD38F-F894-48DF-AA1B-59B0FCD7587A}">
      <dsp:nvSpPr>
        <dsp:cNvPr id="0" name=""/>
        <dsp:cNvSpPr/>
      </dsp:nvSpPr>
      <dsp:spPr>
        <a:xfrm>
          <a:off x="5554099" y="33926"/>
          <a:ext cx="1509048" cy="1509048"/>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3000" b="-13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D36BA6-4F24-43AF-AA1D-7DAD0219983A}">
      <dsp:nvSpPr>
        <dsp:cNvPr id="0" name=""/>
        <dsp:cNvSpPr/>
      </dsp:nvSpPr>
      <dsp:spPr>
        <a:xfrm>
          <a:off x="5554099" y="1705368"/>
          <a:ext cx="4311566" cy="930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dirty="0">
              <a:latin typeface="Calibri" panose="020F0502020204030204" pitchFamily="34" charset="0"/>
              <a:cs typeface="Calibri" panose="020F0502020204030204" pitchFamily="34" charset="0"/>
            </a:rPr>
            <a:t>Load/energy demand forecasting is fundamental for an energy utility’s decision making mechanism to avoid:</a:t>
          </a:r>
        </a:p>
      </dsp:txBody>
      <dsp:txXfrm>
        <a:off x="5554099" y="1705368"/>
        <a:ext cx="4311566" cy="930590"/>
      </dsp:txXfrm>
    </dsp:sp>
    <dsp:sp modelId="{4EBA0DA2-A0F7-4B21-B958-84348024AC25}">
      <dsp:nvSpPr>
        <dsp:cNvPr id="0" name=""/>
        <dsp:cNvSpPr/>
      </dsp:nvSpPr>
      <dsp:spPr>
        <a:xfrm>
          <a:off x="5533792" y="2514017"/>
          <a:ext cx="4311566" cy="441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endParaRPr lang="en-US" sz="2000" kern="1200" dirty="0">
            <a:latin typeface="Calibri" panose="020F0502020204030204" pitchFamily="34" charset="0"/>
            <a:cs typeface="Calibri" panose="020F0502020204030204" pitchFamily="34" charset="0"/>
          </a:endParaRPr>
        </a:p>
        <a:p>
          <a:pPr marL="0" lvl="0" indent="0" algn="l" defTabSz="889000">
            <a:lnSpc>
              <a:spcPct val="100000"/>
            </a:lnSpc>
            <a:spcBef>
              <a:spcPct val="0"/>
            </a:spcBef>
            <a:spcAft>
              <a:spcPct val="35000"/>
            </a:spcAft>
            <a:buNone/>
          </a:pPr>
          <a:r>
            <a:rPr lang="en-US" sz="2000" kern="1200" dirty="0">
              <a:latin typeface="Calibri" panose="020F0502020204030204" pitchFamily="34" charset="0"/>
              <a:cs typeface="Calibri" panose="020F0502020204030204" pitchFamily="34" charset="0"/>
            </a:rPr>
            <a:t>- Grid failures or Wastage of energy </a:t>
          </a:r>
        </a:p>
        <a:p>
          <a:pPr marL="0" lvl="0" indent="0" algn="l" defTabSz="889000">
            <a:lnSpc>
              <a:spcPct val="100000"/>
            </a:lnSpc>
            <a:spcBef>
              <a:spcPct val="0"/>
            </a:spcBef>
            <a:spcAft>
              <a:spcPct val="35000"/>
            </a:spcAft>
            <a:buNone/>
          </a:pPr>
          <a:r>
            <a:rPr lang="en-US" sz="2000" kern="1200" dirty="0">
              <a:latin typeface="Calibri" panose="020F0502020204030204" pitchFamily="34" charset="0"/>
              <a:cs typeface="Calibri" panose="020F0502020204030204" pitchFamily="34" charset="0"/>
            </a:rPr>
            <a:t>- Costs of under or over cutting </a:t>
          </a:r>
        </a:p>
      </dsp:txBody>
      <dsp:txXfrm>
        <a:off x="5533792" y="2514017"/>
        <a:ext cx="4311566" cy="4414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24D0F-F735-4DB0-A0C8-CAB34005C351}">
      <dsp:nvSpPr>
        <dsp:cNvPr id="0" name=""/>
        <dsp:cNvSpPr/>
      </dsp:nvSpPr>
      <dsp:spPr>
        <a:xfrm>
          <a:off x="0" y="403"/>
          <a:ext cx="10353675" cy="9442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5744AF-BD46-4DB6-9FAB-330568E55DB8}">
      <dsp:nvSpPr>
        <dsp:cNvPr id="0" name=""/>
        <dsp:cNvSpPr/>
      </dsp:nvSpPr>
      <dsp:spPr>
        <a:xfrm>
          <a:off x="285647" y="212868"/>
          <a:ext cx="519359" cy="519359"/>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7000" r="-37000"/>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5202CD-486A-45B8-B977-96E8C940BB61}">
      <dsp:nvSpPr>
        <dsp:cNvPr id="0" name=""/>
        <dsp:cNvSpPr/>
      </dsp:nvSpPr>
      <dsp:spPr>
        <a:xfrm>
          <a:off x="1090654" y="403"/>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1111250">
            <a:lnSpc>
              <a:spcPct val="90000"/>
            </a:lnSpc>
            <a:spcBef>
              <a:spcPct val="0"/>
            </a:spcBef>
            <a:spcAft>
              <a:spcPct val="35000"/>
            </a:spcAft>
            <a:buNone/>
          </a:pPr>
          <a:r>
            <a:rPr lang="en-US" sz="2500" kern="1200"/>
            <a:t>Load -&gt; Demand (in W) or Energy (in Wh)</a:t>
          </a:r>
        </a:p>
      </dsp:txBody>
      <dsp:txXfrm>
        <a:off x="1090654" y="403"/>
        <a:ext cx="9263020" cy="944289"/>
      </dsp:txXfrm>
    </dsp:sp>
    <dsp:sp modelId="{93AD72AE-71CA-4477-8F9A-33E3315FF7BE}">
      <dsp:nvSpPr>
        <dsp:cNvPr id="0" name=""/>
        <dsp:cNvSpPr/>
      </dsp:nvSpPr>
      <dsp:spPr>
        <a:xfrm>
          <a:off x="0" y="1180765"/>
          <a:ext cx="10353675" cy="944289"/>
        </a:xfrm>
        <a:prstGeom prst="roundRect">
          <a:avLst>
            <a:gd name="adj" fmla="val 10000"/>
          </a:avLst>
        </a:prstGeom>
        <a:solidFill>
          <a:schemeClr val="accent2">
            <a:hueOff val="1106460"/>
            <a:satOff val="5101"/>
            <a:lumOff val="784"/>
            <a:alphaOff val="0"/>
          </a:schemeClr>
        </a:solidFill>
        <a:ln>
          <a:noFill/>
        </a:ln>
        <a:effectLst/>
      </dsp:spPr>
      <dsp:style>
        <a:lnRef idx="0">
          <a:scrgbClr r="0" g="0" b="0"/>
        </a:lnRef>
        <a:fillRef idx="1">
          <a:scrgbClr r="0" g="0" b="0"/>
        </a:fillRef>
        <a:effectRef idx="0">
          <a:scrgbClr r="0" g="0" b="0"/>
        </a:effectRef>
        <a:fontRef idx="minor"/>
      </dsp:style>
    </dsp:sp>
    <dsp:sp modelId="{02B81CF9-411E-435B-BF50-8305FDB28D1A}">
      <dsp:nvSpPr>
        <dsp:cNvPr id="0" name=""/>
        <dsp:cNvSpPr/>
      </dsp:nvSpPr>
      <dsp:spPr>
        <a:xfrm>
          <a:off x="285647" y="1393230"/>
          <a:ext cx="519359" cy="519359"/>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03F1CF-229D-48B6-A9A6-BD7C4E7AE8E9}">
      <dsp:nvSpPr>
        <dsp:cNvPr id="0" name=""/>
        <dsp:cNvSpPr/>
      </dsp:nvSpPr>
      <dsp:spPr>
        <a:xfrm>
          <a:off x="1090654" y="1180765"/>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1111250">
            <a:lnSpc>
              <a:spcPct val="90000"/>
            </a:lnSpc>
            <a:spcBef>
              <a:spcPct val="0"/>
            </a:spcBef>
            <a:spcAft>
              <a:spcPct val="35000"/>
            </a:spcAft>
            <a:buNone/>
          </a:pPr>
          <a:r>
            <a:rPr lang="en-US" sz="2500" kern="1200"/>
            <a:t>For hourly data they are the same</a:t>
          </a:r>
        </a:p>
      </dsp:txBody>
      <dsp:txXfrm>
        <a:off x="1090654" y="1180765"/>
        <a:ext cx="9263020" cy="944289"/>
      </dsp:txXfrm>
    </dsp:sp>
    <dsp:sp modelId="{70BC5F6C-D082-4395-8685-B280A7DB2E01}">
      <dsp:nvSpPr>
        <dsp:cNvPr id="0" name=""/>
        <dsp:cNvSpPr/>
      </dsp:nvSpPr>
      <dsp:spPr>
        <a:xfrm>
          <a:off x="0" y="2361127"/>
          <a:ext cx="10353675" cy="944289"/>
        </a:xfrm>
        <a:prstGeom prst="roundRect">
          <a:avLst>
            <a:gd name="adj" fmla="val 10000"/>
          </a:avLst>
        </a:prstGeom>
        <a:solidFill>
          <a:schemeClr val="accent2">
            <a:hueOff val="2212920"/>
            <a:satOff val="10201"/>
            <a:lumOff val="1569"/>
            <a:alphaOff val="0"/>
          </a:schemeClr>
        </a:solidFill>
        <a:ln>
          <a:noFill/>
        </a:ln>
        <a:effectLst/>
      </dsp:spPr>
      <dsp:style>
        <a:lnRef idx="0">
          <a:scrgbClr r="0" g="0" b="0"/>
        </a:lnRef>
        <a:fillRef idx="1">
          <a:scrgbClr r="0" g="0" b="0"/>
        </a:fillRef>
        <a:effectRef idx="0">
          <a:scrgbClr r="0" g="0" b="0"/>
        </a:effectRef>
        <a:fontRef idx="minor"/>
      </dsp:style>
    </dsp:sp>
    <dsp:sp modelId="{79C57CBE-8ED1-4C7D-88C5-F8CE6C0C7EF0}">
      <dsp:nvSpPr>
        <dsp:cNvPr id="0" name=""/>
        <dsp:cNvSpPr/>
      </dsp:nvSpPr>
      <dsp:spPr>
        <a:xfrm>
          <a:off x="285647" y="2573592"/>
          <a:ext cx="519359" cy="519359"/>
        </a:xfrm>
        <a:prstGeom prst="rect">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57000" r="-57000"/>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4FB198-72F7-4F08-ACF2-CC3EBC908473}">
      <dsp:nvSpPr>
        <dsp:cNvPr id="0" name=""/>
        <dsp:cNvSpPr/>
      </dsp:nvSpPr>
      <dsp:spPr>
        <a:xfrm>
          <a:off x="1090654" y="2361127"/>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1111250">
            <a:lnSpc>
              <a:spcPct val="90000"/>
            </a:lnSpc>
            <a:spcBef>
              <a:spcPct val="0"/>
            </a:spcBef>
            <a:spcAft>
              <a:spcPct val="35000"/>
            </a:spcAft>
            <a:buNone/>
          </a:pPr>
          <a:r>
            <a:rPr lang="en-US" sz="2500" kern="1200"/>
            <a:t>The peak or maximum load decides the capacity of power plant</a:t>
          </a:r>
        </a:p>
      </dsp:txBody>
      <dsp:txXfrm>
        <a:off x="1090654" y="2361127"/>
        <a:ext cx="9263020" cy="94428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541F2D-3A50-4764-990F-524E5883A86D}" type="datetimeFigureOut">
              <a:rPr lang="en-US" smtClean="0"/>
              <a:t>9/10/2019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6522C2-2F91-46B6-B8EE-EB94B4A41EBC}" type="slidenum">
              <a:rPr lang="en-US" smtClean="0"/>
              <a:t>‹#›</a:t>
            </a:fld>
            <a:endParaRPr lang="en-US"/>
          </a:p>
        </p:txBody>
      </p:sp>
    </p:spTree>
    <p:extLst>
      <p:ext uri="{BB962C8B-B14F-4D97-AF65-F5344CB8AC3E}">
        <p14:creationId xmlns:p14="http://schemas.microsoft.com/office/powerpoint/2010/main" val="421357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atimes.com/projects/la-fi-electricity-capacity-graphic/"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energy companies need to know how much energy to produce at any given time to avoid grid failures or wastage of energy.</a:t>
            </a:r>
          </a:p>
          <a:p>
            <a:r>
              <a:rPr lang="en-US" dirty="0"/>
              <a:t>- Costs of under- or over-cutting are high in an energy balancing market which can lead to huge financial losses for an utility.</a:t>
            </a:r>
          </a:p>
          <a:p>
            <a:r>
              <a:rPr lang="en-US" dirty="0"/>
              <a:t>- They cannot pass their cost to the customers. </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a:t>
            </a:fld>
            <a:endParaRPr lang="en-US"/>
          </a:p>
        </p:txBody>
      </p:sp>
    </p:spTree>
    <p:extLst>
      <p:ext uri="{BB962C8B-B14F-4D97-AF65-F5344CB8AC3E}">
        <p14:creationId xmlns:p14="http://schemas.microsoft.com/office/powerpoint/2010/main" val="2536035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suspected before, we can see that the energy consumption and temperature do kind of follow each other and seem to have some level of correlation between them.</a:t>
            </a:r>
          </a:p>
          <a:p>
            <a:r>
              <a:rPr lang="en-US" dirty="0"/>
              <a:t>More importantly we can see that the highest energy consumption values (peak demand) occur at highest temperatures. This, as mentioned before, is the reason of higher cooling loads at higher temperatures.</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21</a:t>
            </a:fld>
            <a:endParaRPr lang="en-US"/>
          </a:p>
        </p:txBody>
      </p:sp>
    </p:spTree>
    <p:extLst>
      <p:ext uri="{BB962C8B-B14F-4D97-AF65-F5344CB8AC3E}">
        <p14:creationId xmlns:p14="http://schemas.microsoft.com/office/powerpoint/2010/main" val="2573858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22</a:t>
            </a:fld>
            <a:endParaRPr lang="en-US"/>
          </a:p>
        </p:txBody>
      </p:sp>
    </p:spTree>
    <p:extLst>
      <p:ext uri="{BB962C8B-B14F-4D97-AF65-F5344CB8AC3E}">
        <p14:creationId xmlns:p14="http://schemas.microsoft.com/office/powerpoint/2010/main" val="3520996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https://www.latimes.com/projects/la-fi-electricity-capacity-graphic/</a:t>
            </a:r>
            <a:endParaRPr lang="en-US" dirty="0"/>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3</a:t>
            </a:fld>
            <a:endParaRPr lang="en-US"/>
          </a:p>
        </p:txBody>
      </p:sp>
    </p:spTree>
    <p:extLst>
      <p:ext uri="{BB962C8B-B14F-4D97-AF65-F5344CB8AC3E}">
        <p14:creationId xmlns:p14="http://schemas.microsoft.com/office/powerpoint/2010/main" val="3191649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8</a:t>
            </a:fld>
            <a:endParaRPr lang="en-US"/>
          </a:p>
        </p:txBody>
      </p:sp>
    </p:spTree>
    <p:extLst>
      <p:ext uri="{BB962C8B-B14F-4D97-AF65-F5344CB8AC3E}">
        <p14:creationId xmlns:p14="http://schemas.microsoft.com/office/powerpoint/2010/main" val="1274456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10</a:t>
            </a:fld>
            <a:endParaRPr lang="en-US"/>
          </a:p>
        </p:txBody>
      </p:sp>
    </p:spTree>
    <p:extLst>
      <p:ext uri="{BB962C8B-B14F-4D97-AF65-F5344CB8AC3E}">
        <p14:creationId xmlns:p14="http://schemas.microsoft.com/office/powerpoint/2010/main" val="2693599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always add in data from more stations and use them to see if it helps in the forecast</a:t>
            </a:r>
          </a:p>
        </p:txBody>
      </p:sp>
      <p:sp>
        <p:nvSpPr>
          <p:cNvPr id="4" name="Slide Number Placeholder 3"/>
          <p:cNvSpPr>
            <a:spLocks noGrp="1"/>
          </p:cNvSpPr>
          <p:nvPr>
            <p:ph type="sldNum" sz="quarter" idx="5"/>
          </p:nvPr>
        </p:nvSpPr>
        <p:spPr/>
        <p:txBody>
          <a:bodyPr/>
          <a:lstStyle/>
          <a:p>
            <a:fld id="{CA6522C2-2F91-46B6-B8EE-EB94B4A41EBC}" type="slidenum">
              <a:rPr lang="en-US" smtClean="0"/>
              <a:t>12</a:t>
            </a:fld>
            <a:endParaRPr lang="en-US"/>
          </a:p>
        </p:txBody>
      </p:sp>
    </p:spTree>
    <p:extLst>
      <p:ext uri="{BB962C8B-B14F-4D97-AF65-F5344CB8AC3E}">
        <p14:creationId xmlns:p14="http://schemas.microsoft.com/office/powerpoint/2010/main" val="300346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Only a few columns from the weather data were imported and used for this project.</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'STATION’ -&gt; the weather station id at which the data was recorded. Since we are using airport data we will have only station id. </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'DATE’ -&gt; the date and time of recording.</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a:t>
            </a:r>
            <a:r>
              <a:rPr lang="en-US" altLang="en-US" sz="1200" dirty="0" err="1">
                <a:solidFill>
                  <a:srgbClr val="000000"/>
                </a:solidFill>
              </a:rPr>
              <a:t>HourlyDryBulbTemperature</a:t>
            </a:r>
            <a:r>
              <a:rPr lang="en-US" altLang="en-US" sz="1200" dirty="0">
                <a:solidFill>
                  <a:srgbClr val="000000"/>
                </a:solidFill>
              </a:rPr>
              <a:t>’ -&gt; the outside temperature in </a:t>
            </a:r>
            <a:r>
              <a:rPr lang="en-US" altLang="en-US" sz="1200" dirty="0">
                <a:solidFill>
                  <a:srgbClr val="000000"/>
                </a:solidFill>
                <a:latin typeface="Yu Gothic UI" panose="020B0500000000000000" pitchFamily="34" charset="-128"/>
                <a:ea typeface="Yu Gothic UI" panose="020B0500000000000000" pitchFamily="34" charset="-128"/>
              </a:rPr>
              <a:t>℉</a:t>
            </a:r>
            <a:r>
              <a:rPr kumimoji="0" lang="en-US" altLang="en-US" sz="1200" b="0" i="0" u="none" strike="noStrike" cap="none" normalizeH="0" baseline="0" dirty="0">
                <a:ln>
                  <a:noFill/>
                </a:ln>
                <a:solidFill>
                  <a:srgbClr val="000000"/>
                </a:solidFill>
                <a:effectLst/>
              </a:rPr>
              <a:t>.</a:t>
            </a:r>
            <a:endParaRPr lang="en-US" altLang="en-US" sz="1200" dirty="0">
              <a:solidFill>
                <a:srgbClr val="000000"/>
              </a:solidFill>
            </a:endParaRPr>
          </a:p>
          <a:p>
            <a:pPr marL="0" lvl="0" indent="0" eaLnBrk="0" fontAlgn="base" hangingPunct="0">
              <a:lnSpc>
                <a:spcPct val="100000"/>
              </a:lnSpc>
              <a:spcBef>
                <a:spcPct val="0"/>
              </a:spcBef>
              <a:spcAft>
                <a:spcPct val="0"/>
              </a:spcAft>
              <a:buFontTx/>
              <a:buChar char="•"/>
            </a:pPr>
            <a:r>
              <a:rPr lang="en-US" altLang="en-US" sz="1200" dirty="0">
                <a:solidFill>
                  <a:srgbClr val="000000"/>
                </a:solidFill>
              </a:rPr>
              <a:t>Degree days are defined as the number of degrees by which the average daily temperature is higher than 65°F ('</a:t>
            </a:r>
            <a:r>
              <a:rPr lang="en-US" altLang="en-US" sz="1200" dirty="0" err="1">
                <a:solidFill>
                  <a:srgbClr val="000000"/>
                </a:solidFill>
              </a:rPr>
              <a:t>DailyCoolingDegreeDays</a:t>
            </a:r>
            <a:r>
              <a:rPr lang="en-US" altLang="en-US" sz="1200" dirty="0">
                <a:solidFill>
                  <a:srgbClr val="000000"/>
                </a:solidFill>
              </a:rPr>
              <a:t>') or lower than 65°F ('</a:t>
            </a:r>
            <a:r>
              <a:rPr lang="en-US" altLang="en-US" sz="1200" dirty="0" err="1">
                <a:solidFill>
                  <a:srgbClr val="000000"/>
                </a:solidFill>
              </a:rPr>
              <a:t>DailyHeatingDegreeDays</a:t>
            </a:r>
            <a:r>
              <a:rPr lang="en-US" altLang="en-US" sz="1200" dirty="0">
                <a:solidFill>
                  <a:srgbClr val="000000"/>
                </a:solidFill>
              </a:rPr>
              <a:t>'). Degree days reflect changes in climate and are used as a proxy for the energy demand for heating or cooling buildings.</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Initially we'll focus on using only the temperature data but cleaning other columns nonetheless for future purposes.</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13</a:t>
            </a:fld>
            <a:endParaRPr lang="en-US"/>
          </a:p>
        </p:txBody>
      </p:sp>
    </p:spTree>
    <p:extLst>
      <p:ext uri="{BB962C8B-B14F-4D97-AF65-F5344CB8AC3E}">
        <p14:creationId xmlns:p14="http://schemas.microsoft.com/office/powerpoint/2010/main" val="940820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It can be seen that the average consumption from Monday to Friday is below 2000 in the night and it increases during the day and is at peak (&gt;2800) during the evening time before sliding down again for the night. </a:t>
            </a:r>
          </a:p>
          <a:p>
            <a:endParaRPr lang="en-US" dirty="0"/>
          </a:p>
          <a:p>
            <a:pPr marL="285750" indent="-285750">
              <a:buFont typeface="Arial" panose="020B0604020202020204" pitchFamily="34" charset="0"/>
              <a:buChar char="•"/>
            </a:pPr>
            <a:r>
              <a:rPr lang="en-US" dirty="0"/>
              <a:t>And on the weekends the same pattern can be observed but the overall consumption seems lower on weekends than weekdays as expected because most of the commercial buildings don't operate on weekends (also maybe because people go out on weekends and are not usually at home?)</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SDG&amp;E began transitioning residential customers to Time-of-Use (TOU) pricing plans in early 2019; a TOU plan is one wherein the utility applies different rates to the customers for different time slots during the day. And in fact, SDGE applies highest rate (peak rate) during 4pm to 9pm to its customers as compared to other hours during the day. From SDGE's website: "If customers can shift some of their energy use to lower-cost time periods outside 4 p.m. to 9 p.m., they can lower their electricity bills and make better use of cleaner, renewable energy sources, like wind and solar, when they are more available."</a:t>
            </a: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17</a:t>
            </a:fld>
            <a:endParaRPr lang="en-US"/>
          </a:p>
        </p:txBody>
      </p:sp>
    </p:spTree>
    <p:extLst>
      <p:ext uri="{BB962C8B-B14F-4D97-AF65-F5344CB8AC3E}">
        <p14:creationId xmlns:p14="http://schemas.microsoft.com/office/powerpoint/2010/main" val="4121184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be seen that the median energy consumption on working days remains fairly same from Monday to Friday and drops on the weekend as seen before in the heatmap. </a:t>
            </a:r>
          </a:p>
          <a:p>
            <a:r>
              <a:rPr lang="en-US" dirty="0"/>
              <a:t>Also, if a particular day is a holiday or non-working day (indicated in dark green) the energy consumption is much lower than if the same day was a working day as expected.</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18</a:t>
            </a:fld>
            <a:endParaRPr lang="en-US"/>
          </a:p>
        </p:txBody>
      </p:sp>
    </p:spTree>
    <p:extLst>
      <p:ext uri="{BB962C8B-B14F-4D97-AF65-F5344CB8AC3E}">
        <p14:creationId xmlns:p14="http://schemas.microsoft.com/office/powerpoint/2010/main" val="2652285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plot the above distribution plot for each hour (see an example plot below) we can see that the distribution for each hour has shifted towards lower energy consumption values from 2014 to 2018, and this effect is more dominant during the daylight hours of 8am to 5pm.</a:t>
            </a:r>
          </a:p>
          <a:p>
            <a:r>
              <a:rPr lang="en-US" dirty="0"/>
              <a:t>One of the reasons for this shift during daylight hours can be the addition of more renewables like solar and wind behind the customer meters. We will see later that the solar installations in the SDGE have increased considerably over the last 5 years.</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20</a:t>
            </a:fld>
            <a:endParaRPr lang="en-US"/>
          </a:p>
        </p:txBody>
      </p:sp>
    </p:spTree>
    <p:extLst>
      <p:ext uri="{BB962C8B-B14F-4D97-AF65-F5344CB8AC3E}">
        <p14:creationId xmlns:p14="http://schemas.microsoft.com/office/powerpoint/2010/main" val="1085965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17267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198483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924569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39476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297226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9/10/2019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565237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9/10/2019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922742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259119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020402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127577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172733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1834730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6618529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73624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34186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978892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652803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2993437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367419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16506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9547553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408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9361481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02654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9/10/2019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051507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9/10/2019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7774253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4121093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000352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1636969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452056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318001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671675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807963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8851988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096925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047925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524044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6477280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826682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0753232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242754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3825043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8145883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25457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9008040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2755530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7605095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18E8CA69-9513-444D-A0B9-304336E72E9D}"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729280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1155707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18E8CA69-9513-444D-A0B9-304336E72E9D}"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838715065"/>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11154446"/>
      </p:ext>
    </p:extLst>
  </p:cSld>
  <p:clrMapOvr>
    <a:masterClrMapping/>
  </p:clrMapOvr>
  <p:extLst mod="1">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79479326"/>
      </p:ext>
    </p:extLst>
  </p:cSld>
  <p:clrMapOvr>
    <a:masterClrMapping/>
  </p:clrMapOvr>
  <p:extLst mod="1">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145441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7246864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18E8CA69-9513-444D-A0B9-304336E72E9D}"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77964484"/>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901919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366333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9005632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1010344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18E8CA69-9513-444D-A0B9-304336E72E9D}" type="slidenum">
              <a:rPr lang="en-US" smtClean="0"/>
              <a:t>‹#›</a:t>
            </a:fld>
            <a:endParaRPr lang="en-US"/>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82303"/>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6732439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18E8CA69-9513-444D-A0B9-304336E72E9D}" type="slidenum">
              <a:rPr lang="en-US" smtClean="0"/>
              <a:t>‹#›</a:t>
            </a:fld>
            <a:endParaRPr lang="en-US"/>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819735"/>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13602319"/>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69905857"/>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551040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041931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0205325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9483129"/>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31745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74493644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87C34F4D-7C68-4A17-B34F-1E419088854E}" type="datetimeFigureOut">
              <a:rPr lang="en-US" smtClean="0"/>
              <a:t>9/10/2019</a:t>
            </a:fld>
            <a:endParaRPr lang="en-US"/>
          </a:p>
        </p:txBody>
      </p:sp>
      <p:sp>
        <p:nvSpPr>
          <p:cNvPr id="5" name="Footer Placeholder 4"/>
          <p:cNvSpPr>
            <a:spLocks noGrp="1"/>
          </p:cNvSpPr>
          <p:nvPr>
            <p:ph type="ftr" sz="quarter" idx="11"/>
          </p:nvPr>
        </p:nvSpPr>
        <p:spPr>
          <a:xfrm>
            <a:off x="6536187" y="6315949"/>
            <a:ext cx="3814856" cy="365125"/>
          </a:xfrm>
        </p:spPr>
        <p:txBody>
          <a:bodyPr/>
          <a:lstStyle/>
          <a:p>
            <a:endParaRPr lang="en-US"/>
          </a:p>
        </p:txBody>
      </p:sp>
      <p:sp>
        <p:nvSpPr>
          <p:cNvPr id="6" name="Slide Number Placeholder 5"/>
          <p:cNvSpPr>
            <a:spLocks noGrp="1"/>
          </p:cNvSpPr>
          <p:nvPr>
            <p:ph type="sldNum" sz="quarter" idx="12"/>
          </p:nvPr>
        </p:nvSpPr>
        <p:spPr>
          <a:xfrm>
            <a:off x="11784011" y="5607592"/>
            <a:ext cx="407988" cy="365125"/>
          </a:xfrm>
        </p:spPr>
        <p:txBody>
          <a:bodyPr/>
          <a:lstStyle/>
          <a:p>
            <a:fld id="{18E8CA69-9513-444D-A0B9-304336E72E9D}" type="slidenum">
              <a:rPr lang="en-US" smtClean="0"/>
              <a:t>‹#›</a:t>
            </a:fld>
            <a:endParaRPr lang="en-US"/>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673731"/>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E41AA-3C90-450E-AEB6-3DA5EC6E3D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A10140-9AF1-4244-9228-55DF4A528D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44BFE4-8E28-4199-9F77-F66E7B4798C0}"/>
              </a:ext>
            </a:extLst>
          </p:cNvPr>
          <p:cNvSpPr>
            <a:spLocks noGrp="1"/>
          </p:cNvSpPr>
          <p:nvPr>
            <p:ph type="dt" sz="half" idx="10"/>
          </p:nvPr>
        </p:nvSpPr>
        <p:spPr/>
        <p:txBody>
          <a:bodyPr/>
          <a:lstStyle/>
          <a:p>
            <a:fld id="{8588A4BC-561D-4725-8C08-4C9721C138EF}" type="datetimeFigureOut">
              <a:rPr lang="en-US" smtClean="0"/>
              <a:t>9/10/2019</a:t>
            </a:fld>
            <a:endParaRPr lang="en-US"/>
          </a:p>
        </p:txBody>
      </p:sp>
      <p:sp>
        <p:nvSpPr>
          <p:cNvPr id="5" name="Footer Placeholder 4">
            <a:extLst>
              <a:ext uri="{FF2B5EF4-FFF2-40B4-BE49-F238E27FC236}">
                <a16:creationId xmlns:a16="http://schemas.microsoft.com/office/drawing/2014/main" id="{21A4A46E-6177-437A-90F2-106DB44D6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7B487C-A124-4C2A-9495-5BBA09D56748}"/>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402329553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310C0-F869-4249-A697-E1F2D3494B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B4E2C6-8E2C-4AE4-89B3-0C1B736657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DB642-80F7-475B-BCB7-E927C21BAC6D}"/>
              </a:ext>
            </a:extLst>
          </p:cNvPr>
          <p:cNvSpPr>
            <a:spLocks noGrp="1"/>
          </p:cNvSpPr>
          <p:nvPr>
            <p:ph type="dt" sz="half" idx="10"/>
          </p:nvPr>
        </p:nvSpPr>
        <p:spPr/>
        <p:txBody>
          <a:bodyPr/>
          <a:lstStyle/>
          <a:p>
            <a:fld id="{8588A4BC-561D-4725-8C08-4C9721C138EF}" type="datetimeFigureOut">
              <a:rPr lang="en-US" smtClean="0"/>
              <a:t>9/10/2019</a:t>
            </a:fld>
            <a:endParaRPr lang="en-US"/>
          </a:p>
        </p:txBody>
      </p:sp>
      <p:sp>
        <p:nvSpPr>
          <p:cNvPr id="5" name="Footer Placeholder 4">
            <a:extLst>
              <a:ext uri="{FF2B5EF4-FFF2-40B4-BE49-F238E27FC236}">
                <a16:creationId xmlns:a16="http://schemas.microsoft.com/office/drawing/2014/main" id="{025BFD04-AB84-4883-AF2C-C9071467C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5F362D-FF6E-4A27-97A6-903CBBD6CB2D}"/>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410286950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4F276-21E5-4A77-9303-28A614807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0B44B5-1FDB-41D2-9732-010C452DD4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A2218B-D5A1-47AD-B20E-BD3AE1630F34}"/>
              </a:ext>
            </a:extLst>
          </p:cNvPr>
          <p:cNvSpPr>
            <a:spLocks noGrp="1"/>
          </p:cNvSpPr>
          <p:nvPr>
            <p:ph type="dt" sz="half" idx="10"/>
          </p:nvPr>
        </p:nvSpPr>
        <p:spPr/>
        <p:txBody>
          <a:bodyPr/>
          <a:lstStyle/>
          <a:p>
            <a:fld id="{8588A4BC-561D-4725-8C08-4C9721C138EF}" type="datetimeFigureOut">
              <a:rPr lang="en-US" smtClean="0"/>
              <a:t>9/10/2019</a:t>
            </a:fld>
            <a:endParaRPr lang="en-US"/>
          </a:p>
        </p:txBody>
      </p:sp>
      <p:sp>
        <p:nvSpPr>
          <p:cNvPr id="5" name="Footer Placeholder 4">
            <a:extLst>
              <a:ext uri="{FF2B5EF4-FFF2-40B4-BE49-F238E27FC236}">
                <a16:creationId xmlns:a16="http://schemas.microsoft.com/office/drawing/2014/main" id="{62B4F99F-702F-4C90-958C-88B126246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3D5A58-88FE-4562-9DF0-BD03D217D057}"/>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6489447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B9FA8-A23A-4976-A17F-C798A155C4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022471-5D5D-4522-8A6C-3ED9D19EEF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C65CCD-2231-40B5-A6C9-10A7C1FAED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B8E56B-2DBB-455D-A25E-87FED06C3A1C}"/>
              </a:ext>
            </a:extLst>
          </p:cNvPr>
          <p:cNvSpPr>
            <a:spLocks noGrp="1"/>
          </p:cNvSpPr>
          <p:nvPr>
            <p:ph type="dt" sz="half" idx="10"/>
          </p:nvPr>
        </p:nvSpPr>
        <p:spPr/>
        <p:txBody>
          <a:bodyPr/>
          <a:lstStyle/>
          <a:p>
            <a:fld id="{8588A4BC-561D-4725-8C08-4C9721C138EF}" type="datetimeFigureOut">
              <a:rPr lang="en-US" smtClean="0"/>
              <a:t>9/10/2019</a:t>
            </a:fld>
            <a:endParaRPr lang="en-US"/>
          </a:p>
        </p:txBody>
      </p:sp>
      <p:sp>
        <p:nvSpPr>
          <p:cNvPr id="6" name="Footer Placeholder 5">
            <a:extLst>
              <a:ext uri="{FF2B5EF4-FFF2-40B4-BE49-F238E27FC236}">
                <a16:creationId xmlns:a16="http://schemas.microsoft.com/office/drawing/2014/main" id="{E2AA8FD0-A8F2-4346-831F-F3BC45B8C9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B19560-D3EB-4C85-AC21-ACE2B13ED6A9}"/>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8673574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8B2F-383A-4820-97DD-43B60A2BB2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D40CED-6414-44E1-BC0C-2FD1F17C5F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DD1C37-1D85-494F-8649-DEFEF99AE8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EE0B09-74BE-4159-AC6E-612BEDB9B7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6F298C-E262-4B2C-8F54-E3DE267BF0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39A234-B3BA-44CE-9639-D542B62C8EA2}"/>
              </a:ext>
            </a:extLst>
          </p:cNvPr>
          <p:cNvSpPr>
            <a:spLocks noGrp="1"/>
          </p:cNvSpPr>
          <p:nvPr>
            <p:ph type="dt" sz="half" idx="10"/>
          </p:nvPr>
        </p:nvSpPr>
        <p:spPr/>
        <p:txBody>
          <a:bodyPr/>
          <a:lstStyle/>
          <a:p>
            <a:fld id="{8588A4BC-561D-4725-8C08-4C9721C138EF}" type="datetimeFigureOut">
              <a:rPr lang="en-US" smtClean="0"/>
              <a:t>9/10/2019</a:t>
            </a:fld>
            <a:endParaRPr lang="en-US"/>
          </a:p>
        </p:txBody>
      </p:sp>
      <p:sp>
        <p:nvSpPr>
          <p:cNvPr id="8" name="Footer Placeholder 7">
            <a:extLst>
              <a:ext uri="{FF2B5EF4-FFF2-40B4-BE49-F238E27FC236}">
                <a16:creationId xmlns:a16="http://schemas.microsoft.com/office/drawing/2014/main" id="{E18EE75D-2A0F-4F58-A728-277E1E32AA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2E6F0A-6A09-421F-A6E1-BB531EE88A08}"/>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3408070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5E68-26B5-48BA-83E7-37A4BE0CF6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539A0-AEC2-4244-8EB3-72A84A949890}"/>
              </a:ext>
            </a:extLst>
          </p:cNvPr>
          <p:cNvSpPr>
            <a:spLocks noGrp="1"/>
          </p:cNvSpPr>
          <p:nvPr>
            <p:ph type="dt" sz="half" idx="10"/>
          </p:nvPr>
        </p:nvSpPr>
        <p:spPr/>
        <p:txBody>
          <a:bodyPr/>
          <a:lstStyle/>
          <a:p>
            <a:fld id="{8588A4BC-561D-4725-8C08-4C9721C138EF}" type="datetimeFigureOut">
              <a:rPr lang="en-US" smtClean="0"/>
              <a:t>9/10/2019</a:t>
            </a:fld>
            <a:endParaRPr lang="en-US"/>
          </a:p>
        </p:txBody>
      </p:sp>
      <p:sp>
        <p:nvSpPr>
          <p:cNvPr id="4" name="Footer Placeholder 3">
            <a:extLst>
              <a:ext uri="{FF2B5EF4-FFF2-40B4-BE49-F238E27FC236}">
                <a16:creationId xmlns:a16="http://schemas.microsoft.com/office/drawing/2014/main" id="{1EBF6C3C-A926-439D-8A94-62A1692CDF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DCE7CC-BFDA-4FDB-8C51-AB2C5D5EFDB5}"/>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1565454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644662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26595A-CCBE-4436-AC71-83814F07DC94}"/>
              </a:ext>
            </a:extLst>
          </p:cNvPr>
          <p:cNvSpPr>
            <a:spLocks noGrp="1"/>
          </p:cNvSpPr>
          <p:nvPr>
            <p:ph type="dt" sz="half" idx="10"/>
          </p:nvPr>
        </p:nvSpPr>
        <p:spPr/>
        <p:txBody>
          <a:bodyPr/>
          <a:lstStyle/>
          <a:p>
            <a:fld id="{8588A4BC-561D-4725-8C08-4C9721C138EF}" type="datetimeFigureOut">
              <a:rPr lang="en-US" smtClean="0"/>
              <a:t>9/10/2019</a:t>
            </a:fld>
            <a:endParaRPr lang="en-US"/>
          </a:p>
        </p:txBody>
      </p:sp>
      <p:sp>
        <p:nvSpPr>
          <p:cNvPr id="3" name="Footer Placeholder 2">
            <a:extLst>
              <a:ext uri="{FF2B5EF4-FFF2-40B4-BE49-F238E27FC236}">
                <a16:creationId xmlns:a16="http://schemas.microsoft.com/office/drawing/2014/main" id="{C562FE69-B064-4EFD-BBEF-BBBDDEB5CE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0808E9-8381-4A8F-A4F9-DAC55B4E5EC9}"/>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169369815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A6F26-F2EF-4247-9774-5E2FC242C9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07C5BE-2BFF-41FB-8C5B-A2649E29A2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54C314-A48B-40C1-BAD7-89B61A4F3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796506-4A37-43A1-900C-56FA468AD2E5}"/>
              </a:ext>
            </a:extLst>
          </p:cNvPr>
          <p:cNvSpPr>
            <a:spLocks noGrp="1"/>
          </p:cNvSpPr>
          <p:nvPr>
            <p:ph type="dt" sz="half" idx="10"/>
          </p:nvPr>
        </p:nvSpPr>
        <p:spPr/>
        <p:txBody>
          <a:bodyPr/>
          <a:lstStyle/>
          <a:p>
            <a:fld id="{8588A4BC-561D-4725-8C08-4C9721C138EF}" type="datetimeFigureOut">
              <a:rPr lang="en-US" smtClean="0"/>
              <a:t>9/10/2019</a:t>
            </a:fld>
            <a:endParaRPr lang="en-US"/>
          </a:p>
        </p:txBody>
      </p:sp>
      <p:sp>
        <p:nvSpPr>
          <p:cNvPr id="6" name="Footer Placeholder 5">
            <a:extLst>
              <a:ext uri="{FF2B5EF4-FFF2-40B4-BE49-F238E27FC236}">
                <a16:creationId xmlns:a16="http://schemas.microsoft.com/office/drawing/2014/main" id="{D6C01266-D968-42E0-B391-D844B88FF0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D2C28-B421-4029-950F-1AEC11886FC0}"/>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7797560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F887-11A3-4E7F-9821-EBE59DEC00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60A203-BE5B-4FCC-ABF9-E537E5DA02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519036-2F0B-4075-81F7-2F9BFB5C2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E569CF-BF99-45C1-BA17-C8C0F9E4EB02}"/>
              </a:ext>
            </a:extLst>
          </p:cNvPr>
          <p:cNvSpPr>
            <a:spLocks noGrp="1"/>
          </p:cNvSpPr>
          <p:nvPr>
            <p:ph type="dt" sz="half" idx="10"/>
          </p:nvPr>
        </p:nvSpPr>
        <p:spPr/>
        <p:txBody>
          <a:bodyPr/>
          <a:lstStyle/>
          <a:p>
            <a:fld id="{8588A4BC-561D-4725-8C08-4C9721C138EF}" type="datetimeFigureOut">
              <a:rPr lang="en-US" smtClean="0"/>
              <a:t>9/10/2019</a:t>
            </a:fld>
            <a:endParaRPr lang="en-US"/>
          </a:p>
        </p:txBody>
      </p:sp>
      <p:sp>
        <p:nvSpPr>
          <p:cNvPr id="6" name="Footer Placeholder 5">
            <a:extLst>
              <a:ext uri="{FF2B5EF4-FFF2-40B4-BE49-F238E27FC236}">
                <a16:creationId xmlns:a16="http://schemas.microsoft.com/office/drawing/2014/main" id="{FB842C48-4D61-4CB8-B14A-38A20BA26B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BA2B12-B865-42CF-A603-4EF1C86921DB}"/>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417971310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C192-4581-417E-901E-0E2DBCE2DB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7BB820-E8A0-46A8-A1C7-1851D668D0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EEED75-0DEA-4430-A449-7EB67A43A2E5}"/>
              </a:ext>
            </a:extLst>
          </p:cNvPr>
          <p:cNvSpPr>
            <a:spLocks noGrp="1"/>
          </p:cNvSpPr>
          <p:nvPr>
            <p:ph type="dt" sz="half" idx="10"/>
          </p:nvPr>
        </p:nvSpPr>
        <p:spPr/>
        <p:txBody>
          <a:bodyPr/>
          <a:lstStyle/>
          <a:p>
            <a:fld id="{8588A4BC-561D-4725-8C08-4C9721C138EF}" type="datetimeFigureOut">
              <a:rPr lang="en-US" smtClean="0"/>
              <a:t>9/10/2019</a:t>
            </a:fld>
            <a:endParaRPr lang="en-US"/>
          </a:p>
        </p:txBody>
      </p:sp>
      <p:sp>
        <p:nvSpPr>
          <p:cNvPr id="5" name="Footer Placeholder 4">
            <a:extLst>
              <a:ext uri="{FF2B5EF4-FFF2-40B4-BE49-F238E27FC236}">
                <a16:creationId xmlns:a16="http://schemas.microsoft.com/office/drawing/2014/main" id="{F8980E1D-DEC2-4ABD-9BD6-49A1E54C7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CCE7CF-7AF3-479B-8074-2D1FF87C9C49}"/>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0058058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E7391-03B2-46D2-888F-EF6350ECA2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D89207-691C-4D2B-A2DA-59C7BC8F8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ECE6E-A0AB-4C51-95ED-BBB499CE0731}"/>
              </a:ext>
            </a:extLst>
          </p:cNvPr>
          <p:cNvSpPr>
            <a:spLocks noGrp="1"/>
          </p:cNvSpPr>
          <p:nvPr>
            <p:ph type="dt" sz="half" idx="10"/>
          </p:nvPr>
        </p:nvSpPr>
        <p:spPr/>
        <p:txBody>
          <a:bodyPr/>
          <a:lstStyle/>
          <a:p>
            <a:fld id="{8588A4BC-561D-4725-8C08-4C9721C138EF}" type="datetimeFigureOut">
              <a:rPr lang="en-US" smtClean="0"/>
              <a:t>9/10/2019</a:t>
            </a:fld>
            <a:endParaRPr lang="en-US"/>
          </a:p>
        </p:txBody>
      </p:sp>
      <p:sp>
        <p:nvSpPr>
          <p:cNvPr id="5" name="Footer Placeholder 4">
            <a:extLst>
              <a:ext uri="{FF2B5EF4-FFF2-40B4-BE49-F238E27FC236}">
                <a16:creationId xmlns:a16="http://schemas.microsoft.com/office/drawing/2014/main" id="{D84B8B3B-8DE6-42C6-ADBD-1C6A412034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7F61CD-F129-46E3-8629-3A3D2EAE8F2B}"/>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879148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9/10/2019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407770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6.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7C34F4D-7C68-4A17-B34F-1E419088854E}" type="datetimeFigureOut">
              <a:rPr lang="en-US" smtClean="0"/>
              <a:t>9/10/2019</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876931206"/>
      </p:ext>
    </p:extLst>
  </p:cSld>
  <p:clrMap bg1="dk1" tx1="lt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7C34F4D-7C68-4A17-B34F-1E419088854E}" type="datetimeFigureOut">
              <a:rPr lang="en-US" smtClean="0"/>
              <a:t>9/10/2019</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1534306838"/>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7C34F4D-7C68-4A17-B34F-1E419088854E}" type="datetimeFigureOut">
              <a:rPr lang="en-US" smtClean="0"/>
              <a:t>9/10/2019</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445718426"/>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87C34F4D-7C68-4A17-B34F-1E419088854E}" type="datetimeFigureOut">
              <a:rPr lang="en-US" smtClean="0"/>
              <a:t>9/10/2019</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18E8CA69-9513-444D-A0B9-304336E72E9D}"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84598570"/>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87C34F4D-7C68-4A17-B34F-1E419088854E}" type="datetimeFigureOut">
              <a:rPr lang="en-US" smtClean="0"/>
              <a:t>9/10/2019</a:t>
            </a:fld>
            <a:endParaRPr lang="en-US"/>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18E8CA69-9513-444D-A0B9-304336E72E9D}" type="slidenum">
              <a:rPr lang="en-US" smtClean="0"/>
              <a:t>‹#›</a:t>
            </a:fld>
            <a:endParaRPr lang="en-US"/>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927691"/>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ADD885-CE76-4AC2-8E40-3DF17EFEE7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E802C7-276D-4AF4-8938-DBE9273F09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FF98E1-56F7-4F60-8C64-B1D2D76203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8A4BC-561D-4725-8C08-4C9721C138EF}" type="datetimeFigureOut">
              <a:rPr lang="en-US" smtClean="0"/>
              <a:t>9/10/2019</a:t>
            </a:fld>
            <a:endParaRPr lang="en-US"/>
          </a:p>
        </p:txBody>
      </p:sp>
      <p:sp>
        <p:nvSpPr>
          <p:cNvPr id="5" name="Footer Placeholder 4">
            <a:extLst>
              <a:ext uri="{FF2B5EF4-FFF2-40B4-BE49-F238E27FC236}">
                <a16:creationId xmlns:a16="http://schemas.microsoft.com/office/drawing/2014/main" id="{B503F3B7-2373-4CDB-AE20-D55676314E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041FC5-E6C7-4871-A5B4-B8847EFACE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E7FB0B-E0DF-49B5-9D8C-A47DA1D077FD}" type="slidenum">
              <a:rPr lang="en-US" smtClean="0"/>
              <a:t>‹#›</a:t>
            </a:fld>
            <a:endParaRPr lang="en-US"/>
          </a:p>
        </p:txBody>
      </p:sp>
    </p:spTree>
    <p:extLst>
      <p:ext uri="{BB962C8B-B14F-4D97-AF65-F5344CB8AC3E}">
        <p14:creationId xmlns:p14="http://schemas.microsoft.com/office/powerpoint/2010/main" val="2507173874"/>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4.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3" Type="http://schemas.openxmlformats.org/officeDocument/2006/relationships/hyperlink" Target="https://www.ncei.noaa.gov/metadata/geoportal/rest/metadata/item/gov.noaa.ncdc:C00684/html" TargetMode="External"/><Relationship Id="rId2" Type="http://schemas.openxmlformats.org/officeDocument/2006/relationships/notesSlide" Target="../notesSlides/notesSlide5.xml"/><Relationship Id="rId1" Type="http://schemas.openxmlformats.org/officeDocument/2006/relationships/slideLayout" Target="../slideLayouts/slideLayout75.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30.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latimes.com/projects/la-fi-electricity-capacity-graphic/"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hyperlink" Target="http://www.caiso.com/planning/Pages/ReliabilityRequirements/Default.aspx"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2799-4A89-4822-8F6C-2E99FF332A4C}"/>
              </a:ext>
            </a:extLst>
          </p:cNvPr>
          <p:cNvSpPr>
            <a:spLocks noGrp="1"/>
          </p:cNvSpPr>
          <p:nvPr>
            <p:ph type="ctrTitle"/>
          </p:nvPr>
        </p:nvSpPr>
        <p:spPr>
          <a:xfrm>
            <a:off x="1526359" y="3403600"/>
            <a:ext cx="9139281" cy="1569720"/>
          </a:xfrm>
        </p:spPr>
        <p:txBody>
          <a:bodyPr>
            <a:normAutofit/>
          </a:bodyPr>
          <a:lstStyle/>
          <a:p>
            <a:r>
              <a:rPr lang="en-US" sz="2800" b="1" dirty="0">
                <a:latin typeface="Calibri" panose="020F0502020204030204" pitchFamily="34" charset="0"/>
                <a:cs typeface="Calibri" panose="020F0502020204030204" pitchFamily="34" charset="0"/>
              </a:rPr>
              <a:t>Predicting energy consumption at an hourly frequency for San Diego Gas &amp; Electric (SDGE) utility region</a:t>
            </a:r>
          </a:p>
        </p:txBody>
      </p:sp>
      <p:pic>
        <p:nvPicPr>
          <p:cNvPr id="6" name="Graphic 5" descr="Lightning Bolt">
            <a:extLst>
              <a:ext uri="{FF2B5EF4-FFF2-40B4-BE49-F238E27FC236}">
                <a16:creationId xmlns:a16="http://schemas.microsoft.com/office/drawing/2014/main" id="{B833925C-6D00-45D4-9C61-A019500759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8598" y="389466"/>
            <a:ext cx="2821882" cy="2821882"/>
          </a:xfrm>
          <a:prstGeom prst="rect">
            <a:avLst/>
          </a:prstGeom>
        </p:spPr>
      </p:pic>
    </p:spTree>
    <p:extLst>
      <p:ext uri="{BB962C8B-B14F-4D97-AF65-F5344CB8AC3E}">
        <p14:creationId xmlns:p14="http://schemas.microsoft.com/office/powerpoint/2010/main" val="1212427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11">
            <a:extLst>
              <a:ext uri="{FF2B5EF4-FFF2-40B4-BE49-F238E27FC236}">
                <a16:creationId xmlns:a16="http://schemas.microsoft.com/office/drawing/2014/main" id="{E212883E-84C3-42AD-B34A-4D2498251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455EF1-E5F0-47B4-8AF4-2E1788CBC8AB}"/>
              </a:ext>
            </a:extLst>
          </p:cNvPr>
          <p:cNvSpPr>
            <a:spLocks noGrp="1"/>
          </p:cNvSpPr>
          <p:nvPr>
            <p:ph type="title"/>
          </p:nvPr>
        </p:nvSpPr>
        <p:spPr>
          <a:xfrm>
            <a:off x="1524000" y="342734"/>
            <a:ext cx="9560560" cy="1317827"/>
          </a:xfrm>
          <a:prstGeom prst="ellipse">
            <a:avLst/>
          </a:prstGeom>
        </p:spPr>
        <p:txBody>
          <a:bodyPr vert="horz" lIns="91440" tIns="45720" rIns="91440" bIns="45720" rtlCol="0">
            <a:noAutofit/>
          </a:bodyPr>
          <a:lstStyle/>
          <a:p>
            <a:pPr algn="l"/>
            <a:r>
              <a:rPr lang="en-US" sz="4000" kern="1200" dirty="0">
                <a:latin typeface="Cambria Math" panose="02040503050406030204" pitchFamily="18" charset="0"/>
                <a:ea typeface="Cambria Math" panose="02040503050406030204" pitchFamily="18" charset="0"/>
              </a:rPr>
              <a:t>SDGE Energy time series </a:t>
            </a:r>
          </a:p>
        </p:txBody>
      </p:sp>
      <p:pic>
        <p:nvPicPr>
          <p:cNvPr id="5" name="Content Placeholder 4">
            <a:extLst>
              <a:ext uri="{FF2B5EF4-FFF2-40B4-BE49-F238E27FC236}">
                <a16:creationId xmlns:a16="http://schemas.microsoft.com/office/drawing/2014/main" id="{0D400794-4F3D-4731-95CB-E0DB93CF460C}"/>
              </a:ext>
            </a:extLst>
          </p:cNvPr>
          <p:cNvPicPr>
            <a:picLocks noChangeAspect="1"/>
          </p:cNvPicPr>
          <p:nvPr/>
        </p:nvPicPr>
        <p:blipFill rotWithShape="1">
          <a:blip r:embed="rId3">
            <a:extLst>
              <a:ext uri="{28A0092B-C50C-407E-A947-70E740481C1C}">
                <a14:useLocalDpi xmlns:a14="http://schemas.microsoft.com/office/drawing/2010/main" val="0"/>
              </a:ext>
            </a:extLst>
          </a:blip>
          <a:srcRect r="8485" b="27194"/>
          <a:stretch/>
        </p:blipFill>
        <p:spPr>
          <a:xfrm>
            <a:off x="0" y="2396399"/>
            <a:ext cx="7701546" cy="3936669"/>
          </a:xfrm>
          <a:prstGeom prst="rect">
            <a:avLst/>
          </a:prstGeom>
        </p:spPr>
      </p:pic>
      <p:cxnSp>
        <p:nvCxnSpPr>
          <p:cNvPr id="33" name="Straight Connector 13">
            <a:extLst>
              <a:ext uri="{FF2B5EF4-FFF2-40B4-BE49-F238E27FC236}">
                <a16:creationId xmlns:a16="http://schemas.microsoft.com/office/drawing/2014/main" id="{25A28D78-0305-4DA2-A78C-EF9ADD3663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7543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09800C97-381B-4265-9D99-13533315103A}"/>
                  </a:ext>
                </a:extLst>
              </p:cNvPr>
              <p:cNvSpPr>
                <a:spLocks noGrp="1"/>
              </p:cNvSpPr>
              <p:nvPr>
                <p:ph idx="1"/>
              </p:nvPr>
            </p:nvSpPr>
            <p:spPr>
              <a:xfrm>
                <a:off x="7701546" y="2542702"/>
                <a:ext cx="4399014" cy="3630982"/>
              </a:xfrm>
            </p:spPr>
            <p:txBody>
              <a:bodyPr>
                <a:normAutofit/>
              </a:bodyPr>
              <a:lstStyle/>
              <a:p>
                <a:r>
                  <a:rPr lang="en-US" dirty="0"/>
                  <a:t>43824 hours of data</a:t>
                </a:r>
              </a:p>
              <a:p>
                <a:r>
                  <a:rPr lang="en-US" dirty="0"/>
                  <a:t>Energy consumption in MWH </a:t>
                </a:r>
                <a:r>
                  <a:rPr lang="en-US" sz="1400" dirty="0"/>
                  <a:t>(</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6</m:t>
                        </m:r>
                      </m:sup>
                    </m:sSup>
                  </m:oMath>
                </a14:m>
                <a:r>
                  <a:rPr lang="en-US" sz="1400" dirty="0"/>
                  <a:t> </a:t>
                </a:r>
                <a:r>
                  <a:rPr lang="en-US" sz="1400" dirty="0" err="1"/>
                  <a:t>Wh</a:t>
                </a:r>
                <a:r>
                  <a:rPr lang="en-US" sz="1400" dirty="0"/>
                  <a:t>)</a:t>
                </a:r>
                <a:endParaRPr lang="en-US" dirty="0"/>
              </a:p>
              <a:p>
                <a:r>
                  <a:rPr lang="en-US" dirty="0"/>
                  <a:t>Mean: 2364.92, Median: 2298.0</a:t>
                </a:r>
              </a:p>
              <a:p>
                <a:r>
                  <a:rPr lang="en-US" dirty="0"/>
                  <a:t>Min: 1437.08</a:t>
                </a:r>
              </a:p>
              <a:p>
                <a:r>
                  <a:rPr lang="en-US" dirty="0"/>
                  <a:t>Max: 4867.0</a:t>
                </a:r>
              </a:p>
            </p:txBody>
          </p:sp>
        </mc:Choice>
        <mc:Fallback>
          <p:sp>
            <p:nvSpPr>
              <p:cNvPr id="9" name="Content Placeholder 8">
                <a:extLst>
                  <a:ext uri="{FF2B5EF4-FFF2-40B4-BE49-F238E27FC236}">
                    <a16:creationId xmlns:a16="http://schemas.microsoft.com/office/drawing/2014/main" id="{09800C97-381B-4265-9D99-13533315103A}"/>
                  </a:ext>
                </a:extLst>
              </p:cNvPr>
              <p:cNvSpPr>
                <a:spLocks noGrp="1" noRot="1" noChangeAspect="1" noMove="1" noResize="1" noEditPoints="1" noAdjustHandles="1" noChangeArrowheads="1" noChangeShapeType="1" noTextEdit="1"/>
              </p:cNvSpPr>
              <p:nvPr>
                <p:ph idx="1"/>
              </p:nvPr>
            </p:nvSpPr>
            <p:spPr>
              <a:xfrm>
                <a:off x="7701546" y="2542702"/>
                <a:ext cx="4399014" cy="3630982"/>
              </a:xfrm>
              <a:blipFill>
                <a:blip r:embed="rId4"/>
                <a:stretch>
                  <a:fillRect l="-1247" t="-336"/>
                </a:stretch>
              </a:blipFill>
            </p:spPr>
            <p:txBody>
              <a:bodyPr/>
              <a:lstStyle/>
              <a:p>
                <a:r>
                  <a:rPr lang="en-US">
                    <a:noFill/>
                  </a:rPr>
                  <a:t> </a:t>
                </a:r>
              </a:p>
            </p:txBody>
          </p:sp>
        </mc:Fallback>
      </mc:AlternateContent>
      <p:sp>
        <p:nvSpPr>
          <p:cNvPr id="16" name="Freeform 6">
            <a:extLst>
              <a:ext uri="{FF2B5EF4-FFF2-40B4-BE49-F238E27FC236}">
                <a16:creationId xmlns:a16="http://schemas.microsoft.com/office/drawing/2014/main" id="{DC5B7347-E281-4E2C-A95E-6A4A26315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pic>
        <p:nvPicPr>
          <p:cNvPr id="15" name="Picture 14">
            <a:extLst>
              <a:ext uri="{FF2B5EF4-FFF2-40B4-BE49-F238E27FC236}">
                <a16:creationId xmlns:a16="http://schemas.microsoft.com/office/drawing/2014/main" id="{97EF6B9D-1C37-4D13-9A11-33040B72998A}"/>
              </a:ext>
            </a:extLst>
          </p:cNvPr>
          <p:cNvPicPr>
            <a:picLocks noChangeAspect="1"/>
          </p:cNvPicPr>
          <p:nvPr/>
        </p:nvPicPr>
        <p:blipFill rotWithShape="1">
          <a:blip r:embed="rId5">
            <a:extLst>
              <a:ext uri="{28A0092B-C50C-407E-A947-70E740481C1C}">
                <a14:useLocalDpi xmlns:a14="http://schemas.microsoft.com/office/drawing/2010/main" val="0"/>
              </a:ext>
            </a:extLst>
          </a:blip>
          <a:srcRect l="10991" t="22385" r="11295" b="29970"/>
          <a:stretch/>
        </p:blipFill>
        <p:spPr>
          <a:xfrm>
            <a:off x="2829959" y="1871467"/>
            <a:ext cx="4490720" cy="1769873"/>
          </a:xfrm>
          <a:prstGeom prst="rect">
            <a:avLst/>
          </a:prstGeom>
        </p:spPr>
      </p:pic>
      <p:sp>
        <p:nvSpPr>
          <p:cNvPr id="48" name="Rectangle: Rounded Corners 47">
            <a:extLst>
              <a:ext uri="{FF2B5EF4-FFF2-40B4-BE49-F238E27FC236}">
                <a16:creationId xmlns:a16="http://schemas.microsoft.com/office/drawing/2014/main" id="{0BA1D6B6-C45E-4A6D-B08F-664283DC6FED}"/>
              </a:ext>
            </a:extLst>
          </p:cNvPr>
          <p:cNvSpPr/>
          <p:nvPr/>
        </p:nvSpPr>
        <p:spPr>
          <a:xfrm>
            <a:off x="2641600" y="1871467"/>
            <a:ext cx="4968506" cy="175119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F3609C80-1A53-4956-A068-90E4FB73D89C}"/>
              </a:ext>
            </a:extLst>
          </p:cNvPr>
          <p:cNvSpPr/>
          <p:nvPr/>
        </p:nvSpPr>
        <p:spPr>
          <a:xfrm>
            <a:off x="944880" y="4919915"/>
            <a:ext cx="193040" cy="754874"/>
          </a:xfrm>
          <a:prstGeom prst="roundRect">
            <a:avLst/>
          </a:prstGeom>
          <a:noFill/>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8B748AE7-FD43-4345-956C-4EB90FBBFC41}"/>
              </a:ext>
            </a:extLst>
          </p:cNvPr>
          <p:cNvCxnSpPr>
            <a:cxnSpLocks/>
            <a:stCxn id="60" idx="0"/>
            <a:endCxn id="48" idx="1"/>
          </p:cNvCxnSpPr>
          <p:nvPr/>
        </p:nvCxnSpPr>
        <p:spPr>
          <a:xfrm flipV="1">
            <a:off x="1041400" y="2747066"/>
            <a:ext cx="1600200" cy="2172849"/>
          </a:xfrm>
          <a:prstGeom prst="straightConnector1">
            <a:avLst/>
          </a:prstGeom>
          <a:ln cap="sq">
            <a:solidFill>
              <a:schemeClr val="accent3"/>
            </a:solidFill>
            <a:bevel/>
            <a:tailEnd type="stealth" w="lg" len="lg"/>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803396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EF75F8-A0DF-42FC-99E3-8B6CACA91917}"/>
              </a:ext>
            </a:extLst>
          </p:cNvPr>
          <p:cNvSpPr>
            <a:spLocks noGrp="1"/>
          </p:cNvSpPr>
          <p:nvPr>
            <p:ph type="title"/>
          </p:nvPr>
        </p:nvSpPr>
        <p:spPr>
          <a:xfrm>
            <a:off x="966952" y="1204108"/>
            <a:ext cx="2562829" cy="1696407"/>
          </a:xfrm>
        </p:spPr>
        <p:txBody>
          <a:bodyPr vert="horz" lIns="91440" tIns="45720" rIns="91440" bIns="45720" rtlCol="0" anchor="ctr">
            <a:normAutofit/>
          </a:bodyPr>
          <a:lstStyle/>
          <a:p>
            <a:r>
              <a:rPr lang="en-US" sz="3200" kern="1200">
                <a:solidFill>
                  <a:srgbClr val="FFFFFF"/>
                </a:solidFill>
                <a:latin typeface="+mj-lt"/>
                <a:ea typeface="+mj-ea"/>
                <a:cs typeface="+mj-cs"/>
              </a:rPr>
              <a:t>Extracting time related features</a:t>
            </a:r>
          </a:p>
        </p:txBody>
      </p:sp>
      <p:sp>
        <p:nvSpPr>
          <p:cNvPr id="5" name="TextBox 4">
            <a:extLst>
              <a:ext uri="{FF2B5EF4-FFF2-40B4-BE49-F238E27FC236}">
                <a16:creationId xmlns:a16="http://schemas.microsoft.com/office/drawing/2014/main" id="{9393E306-608D-4558-93FE-9C0FB387D280}"/>
              </a:ext>
            </a:extLst>
          </p:cNvPr>
          <p:cNvSpPr txBox="1"/>
          <p:nvPr/>
        </p:nvSpPr>
        <p:spPr>
          <a:xfrm>
            <a:off x="966951" y="3355130"/>
            <a:ext cx="2669407" cy="2427333"/>
          </a:xfrm>
          <a:prstGeom prst="rect">
            <a:avLst/>
          </a:prstGeom>
        </p:spPr>
        <p:txBody>
          <a:bodyPr vert="horz" lIns="91440" tIns="45720" rIns="91440" bIns="45720" rtlCol="0">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SDGE -&gt; Hourly energy consumption data in MWH</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Holiday -&gt; national holidays as per US calendar</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Non-working -&gt; Holiday + Weekend</a:t>
            </a:r>
          </a:p>
        </p:txBody>
      </p:sp>
      <p:graphicFrame>
        <p:nvGraphicFramePr>
          <p:cNvPr id="4" name="Content Placeholder 3">
            <a:extLst>
              <a:ext uri="{FF2B5EF4-FFF2-40B4-BE49-F238E27FC236}">
                <a16:creationId xmlns:a16="http://schemas.microsoft.com/office/drawing/2014/main" id="{A3C02468-F04D-49F9-82FA-5F95CB8FC535}"/>
              </a:ext>
            </a:extLst>
          </p:cNvPr>
          <p:cNvGraphicFramePr>
            <a:graphicFrameLocks noGrp="1"/>
          </p:cNvGraphicFramePr>
          <p:nvPr>
            <p:ph idx="1"/>
            <p:extLst/>
          </p:nvPr>
        </p:nvGraphicFramePr>
        <p:xfrm>
          <a:off x="4059933" y="2230915"/>
          <a:ext cx="7719113" cy="2970348"/>
        </p:xfrm>
        <a:graphic>
          <a:graphicData uri="http://schemas.openxmlformats.org/drawingml/2006/table">
            <a:tbl>
              <a:tblPr firstRow="1" bandRow="1">
                <a:tableStyleId>{8EC20E35-A176-4012-BC5E-935CFFF8708E}</a:tableStyleId>
              </a:tblPr>
              <a:tblGrid>
                <a:gridCol w="289665">
                  <a:extLst>
                    <a:ext uri="{9D8B030D-6E8A-4147-A177-3AD203B41FA5}">
                      <a16:colId xmlns:a16="http://schemas.microsoft.com/office/drawing/2014/main" val="3463729244"/>
                    </a:ext>
                  </a:extLst>
                </a:gridCol>
                <a:gridCol w="921776">
                  <a:extLst>
                    <a:ext uri="{9D8B030D-6E8A-4147-A177-3AD203B41FA5}">
                      <a16:colId xmlns:a16="http://schemas.microsoft.com/office/drawing/2014/main" val="4044329812"/>
                    </a:ext>
                  </a:extLst>
                </a:gridCol>
                <a:gridCol w="636963">
                  <a:extLst>
                    <a:ext uri="{9D8B030D-6E8A-4147-A177-3AD203B41FA5}">
                      <a16:colId xmlns:a16="http://schemas.microsoft.com/office/drawing/2014/main" val="2856981606"/>
                    </a:ext>
                  </a:extLst>
                </a:gridCol>
                <a:gridCol w="567214">
                  <a:extLst>
                    <a:ext uri="{9D8B030D-6E8A-4147-A177-3AD203B41FA5}">
                      <a16:colId xmlns:a16="http://schemas.microsoft.com/office/drawing/2014/main" val="579033804"/>
                    </a:ext>
                  </a:extLst>
                </a:gridCol>
                <a:gridCol w="520712">
                  <a:extLst>
                    <a:ext uri="{9D8B030D-6E8A-4147-A177-3AD203B41FA5}">
                      <a16:colId xmlns:a16="http://schemas.microsoft.com/office/drawing/2014/main" val="979609634"/>
                    </a:ext>
                  </a:extLst>
                </a:gridCol>
                <a:gridCol w="599181">
                  <a:extLst>
                    <a:ext uri="{9D8B030D-6E8A-4147-A177-3AD203B41FA5}">
                      <a16:colId xmlns:a16="http://schemas.microsoft.com/office/drawing/2014/main" val="2586144956"/>
                    </a:ext>
                  </a:extLst>
                </a:gridCol>
                <a:gridCol w="436431">
                  <a:extLst>
                    <a:ext uri="{9D8B030D-6E8A-4147-A177-3AD203B41FA5}">
                      <a16:colId xmlns:a16="http://schemas.microsoft.com/office/drawing/2014/main" val="1906794200"/>
                    </a:ext>
                  </a:extLst>
                </a:gridCol>
                <a:gridCol w="490196">
                  <a:extLst>
                    <a:ext uri="{9D8B030D-6E8A-4147-A177-3AD203B41FA5}">
                      <a16:colId xmlns:a16="http://schemas.microsoft.com/office/drawing/2014/main" val="3470716881"/>
                    </a:ext>
                  </a:extLst>
                </a:gridCol>
                <a:gridCol w="946478">
                  <a:extLst>
                    <a:ext uri="{9D8B030D-6E8A-4147-A177-3AD203B41FA5}">
                      <a16:colId xmlns:a16="http://schemas.microsoft.com/office/drawing/2014/main" val="911307321"/>
                    </a:ext>
                  </a:extLst>
                </a:gridCol>
                <a:gridCol w="660212">
                  <a:extLst>
                    <a:ext uri="{9D8B030D-6E8A-4147-A177-3AD203B41FA5}">
                      <a16:colId xmlns:a16="http://schemas.microsoft.com/office/drawing/2014/main" val="2168160723"/>
                    </a:ext>
                  </a:extLst>
                </a:gridCol>
                <a:gridCol w="651494">
                  <a:extLst>
                    <a:ext uri="{9D8B030D-6E8A-4147-A177-3AD203B41FA5}">
                      <a16:colId xmlns:a16="http://schemas.microsoft.com/office/drawing/2014/main" val="456191726"/>
                    </a:ext>
                  </a:extLst>
                </a:gridCol>
                <a:gridCol w="998791">
                  <a:extLst>
                    <a:ext uri="{9D8B030D-6E8A-4147-A177-3AD203B41FA5}">
                      <a16:colId xmlns:a16="http://schemas.microsoft.com/office/drawing/2014/main" val="3221567551"/>
                    </a:ext>
                  </a:extLst>
                </a:gridCol>
              </a:tblGrid>
              <a:tr h="495058">
                <a:tc>
                  <a:txBody>
                    <a:bodyPr/>
                    <a:lstStyle/>
                    <a:p>
                      <a:endParaRPr lang="en-US" sz="2000"/>
                    </a:p>
                  </a:txBody>
                  <a:tcPr marL="49476" marR="49476" marT="24738" marB="24738" anchor="ctr"/>
                </a:tc>
                <a:tc>
                  <a:txBody>
                    <a:bodyPr/>
                    <a:lstStyle/>
                    <a:p>
                      <a:pPr algn="r" fontAlgn="ctr"/>
                      <a:br>
                        <a:rPr lang="en-US" sz="1200" dirty="0">
                          <a:effectLst/>
                        </a:rPr>
                      </a:br>
                      <a:r>
                        <a:rPr lang="en-US" sz="1200" dirty="0">
                          <a:effectLst/>
                        </a:rPr>
                        <a:t>Dates</a:t>
                      </a:r>
                      <a:endParaRPr lang="en-US" sz="1200" b="1" dirty="0">
                        <a:effectLst/>
                      </a:endParaRPr>
                    </a:p>
                  </a:txBody>
                  <a:tcPr marL="49476" marR="49476" marT="24738" marB="24738" anchor="ctr"/>
                </a:tc>
                <a:tc>
                  <a:txBody>
                    <a:bodyPr/>
                    <a:lstStyle/>
                    <a:p>
                      <a:pPr algn="r" fontAlgn="ctr"/>
                      <a:r>
                        <a:rPr lang="en-US" sz="1200" dirty="0">
                          <a:effectLst/>
                        </a:rPr>
                        <a:t>SDGE</a:t>
                      </a:r>
                      <a:endParaRPr lang="en-US" sz="1200" b="1" dirty="0">
                        <a:effectLst/>
                      </a:endParaRPr>
                    </a:p>
                  </a:txBody>
                  <a:tcPr marL="49476" marR="49476" marT="24738" marB="24738" anchor="ctr"/>
                </a:tc>
                <a:tc>
                  <a:txBody>
                    <a:bodyPr/>
                    <a:lstStyle/>
                    <a:p>
                      <a:pPr algn="r" fontAlgn="ctr"/>
                      <a:r>
                        <a:rPr lang="en-US" sz="1200">
                          <a:effectLst/>
                        </a:rPr>
                        <a:t>Date</a:t>
                      </a:r>
                      <a:endParaRPr lang="en-US" sz="1200" b="1">
                        <a:effectLst/>
                      </a:endParaRPr>
                    </a:p>
                  </a:txBody>
                  <a:tcPr marL="49476" marR="49476" marT="24738" marB="24738" anchor="ctr"/>
                </a:tc>
                <a:tc>
                  <a:txBody>
                    <a:bodyPr/>
                    <a:lstStyle/>
                    <a:p>
                      <a:pPr algn="r" fontAlgn="ctr"/>
                      <a:r>
                        <a:rPr lang="en-US" sz="1200">
                          <a:effectLst/>
                        </a:rPr>
                        <a:t>year</a:t>
                      </a:r>
                      <a:endParaRPr lang="en-US" sz="1200" b="1">
                        <a:effectLst/>
                      </a:endParaRPr>
                    </a:p>
                  </a:txBody>
                  <a:tcPr marL="49476" marR="49476" marT="24738" marB="24738" anchor="ctr"/>
                </a:tc>
                <a:tc>
                  <a:txBody>
                    <a:bodyPr/>
                    <a:lstStyle/>
                    <a:p>
                      <a:pPr algn="r" fontAlgn="ctr"/>
                      <a:r>
                        <a:rPr lang="en-US" sz="1200">
                          <a:effectLst/>
                        </a:rPr>
                        <a:t>month</a:t>
                      </a:r>
                      <a:endParaRPr lang="en-US" sz="1200" b="1">
                        <a:effectLst/>
                      </a:endParaRPr>
                    </a:p>
                  </a:txBody>
                  <a:tcPr marL="49476" marR="49476" marT="24738" marB="24738" anchor="ctr"/>
                </a:tc>
                <a:tc>
                  <a:txBody>
                    <a:bodyPr/>
                    <a:lstStyle/>
                    <a:p>
                      <a:pPr algn="r" fontAlgn="ctr"/>
                      <a:r>
                        <a:rPr lang="en-US" sz="1200">
                          <a:effectLst/>
                        </a:rPr>
                        <a:t>day</a:t>
                      </a:r>
                      <a:endParaRPr lang="en-US" sz="1200" b="1">
                        <a:effectLst/>
                      </a:endParaRPr>
                    </a:p>
                  </a:txBody>
                  <a:tcPr marL="49476" marR="49476" marT="24738" marB="24738" anchor="ctr"/>
                </a:tc>
                <a:tc>
                  <a:txBody>
                    <a:bodyPr/>
                    <a:lstStyle/>
                    <a:p>
                      <a:pPr algn="r" fontAlgn="ctr"/>
                      <a:r>
                        <a:rPr lang="en-US" sz="1200">
                          <a:effectLst/>
                        </a:rPr>
                        <a:t>hour</a:t>
                      </a:r>
                      <a:endParaRPr lang="en-US" sz="1200" b="1">
                        <a:effectLst/>
                      </a:endParaRPr>
                    </a:p>
                  </a:txBody>
                  <a:tcPr marL="49476" marR="49476" marT="24738" marB="24738" anchor="ctr"/>
                </a:tc>
                <a:tc>
                  <a:txBody>
                    <a:bodyPr/>
                    <a:lstStyle/>
                    <a:p>
                      <a:pPr algn="r" fontAlgn="ctr"/>
                      <a:r>
                        <a:rPr lang="en-US" sz="1200">
                          <a:effectLst/>
                        </a:rPr>
                        <a:t>weekday</a:t>
                      </a:r>
                      <a:endParaRPr lang="en-US" sz="1200" b="1">
                        <a:effectLst/>
                      </a:endParaRPr>
                    </a:p>
                  </a:txBody>
                  <a:tcPr marL="49476" marR="49476" marT="24738" marB="24738" anchor="ctr"/>
                </a:tc>
                <a:tc>
                  <a:txBody>
                    <a:bodyPr/>
                    <a:lstStyle/>
                    <a:p>
                      <a:pPr algn="r" fontAlgn="ctr"/>
                      <a:r>
                        <a:rPr lang="en-US" sz="1200">
                          <a:effectLst/>
                        </a:rPr>
                        <a:t>season</a:t>
                      </a:r>
                      <a:endParaRPr lang="en-US" sz="1200" b="1">
                        <a:effectLst/>
                      </a:endParaRPr>
                    </a:p>
                  </a:txBody>
                  <a:tcPr marL="49476" marR="49476" marT="24738" marB="24738" anchor="ctr"/>
                </a:tc>
                <a:tc>
                  <a:txBody>
                    <a:bodyPr/>
                    <a:lstStyle/>
                    <a:p>
                      <a:pPr algn="r" fontAlgn="ctr"/>
                      <a:r>
                        <a:rPr lang="en-US" sz="1200">
                          <a:effectLst/>
                        </a:rPr>
                        <a:t>holiday</a:t>
                      </a:r>
                      <a:endParaRPr lang="en-US" sz="1200" b="1">
                        <a:effectLst/>
                      </a:endParaRPr>
                    </a:p>
                  </a:txBody>
                  <a:tcPr marL="49476" marR="49476" marT="24738" marB="24738" anchor="ctr"/>
                </a:tc>
                <a:tc>
                  <a:txBody>
                    <a:bodyPr/>
                    <a:lstStyle/>
                    <a:p>
                      <a:pPr algn="r" fontAlgn="ctr"/>
                      <a:r>
                        <a:rPr lang="en-US" sz="1200">
                          <a:effectLst/>
                        </a:rPr>
                        <a:t>non_working</a:t>
                      </a:r>
                      <a:endParaRPr lang="en-US" sz="1200" b="1">
                        <a:effectLst/>
                      </a:endParaRPr>
                    </a:p>
                  </a:txBody>
                  <a:tcPr marL="49476" marR="49476" marT="24738" marB="24738" anchor="ctr"/>
                </a:tc>
                <a:extLst>
                  <a:ext uri="{0D108BD9-81ED-4DB2-BD59-A6C34878D82A}">
                    <a16:rowId xmlns:a16="http://schemas.microsoft.com/office/drawing/2014/main" val="2959581470"/>
                  </a:ext>
                </a:extLst>
              </a:tr>
              <a:tr h="495058">
                <a:tc>
                  <a:txBody>
                    <a:bodyPr/>
                    <a:lstStyle/>
                    <a:p>
                      <a:pPr algn="r" fontAlgn="ctr"/>
                      <a:r>
                        <a:rPr lang="en-US" sz="1200">
                          <a:effectLst/>
                        </a:rPr>
                        <a:t>0</a:t>
                      </a:r>
                      <a:endParaRPr lang="en-US" sz="1200" b="1">
                        <a:effectLst/>
                      </a:endParaRPr>
                    </a:p>
                  </a:txBody>
                  <a:tcPr marL="49476" marR="49476" marT="24738" marB="24738" anchor="ctr"/>
                </a:tc>
                <a:tc>
                  <a:txBody>
                    <a:bodyPr/>
                    <a:lstStyle/>
                    <a:p>
                      <a:pPr algn="r" fontAlgn="ctr"/>
                      <a:r>
                        <a:rPr lang="en-US" sz="1200" dirty="0">
                          <a:effectLst/>
                        </a:rPr>
                        <a:t>2014-01-01 00:00:00</a:t>
                      </a:r>
                    </a:p>
                  </a:txBody>
                  <a:tcPr marL="49476" marR="49476" marT="24738" marB="24738" anchor="ctr"/>
                </a:tc>
                <a:tc>
                  <a:txBody>
                    <a:bodyPr/>
                    <a:lstStyle/>
                    <a:p>
                      <a:pPr algn="r" fontAlgn="ctr"/>
                      <a:r>
                        <a:rPr lang="en-US" sz="1200">
                          <a:effectLst/>
                        </a:rPr>
                        <a:t>2096.0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0</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non-working</a:t>
                      </a:r>
                    </a:p>
                  </a:txBody>
                  <a:tcPr marL="49476" marR="49476" marT="24738" marB="24738" anchor="ctr"/>
                </a:tc>
                <a:extLst>
                  <a:ext uri="{0D108BD9-81ED-4DB2-BD59-A6C34878D82A}">
                    <a16:rowId xmlns:a16="http://schemas.microsoft.com/office/drawing/2014/main" val="3199552620"/>
                  </a:ext>
                </a:extLst>
              </a:tr>
              <a:tr h="495058">
                <a:tc>
                  <a:txBody>
                    <a:bodyPr/>
                    <a:lstStyle/>
                    <a:p>
                      <a:pPr algn="r" fontAlgn="ctr"/>
                      <a:r>
                        <a:rPr lang="en-US" sz="1200">
                          <a:effectLst/>
                        </a:rPr>
                        <a:t>1</a:t>
                      </a:r>
                      <a:endParaRPr lang="en-US" sz="1200" b="1">
                        <a:effectLst/>
                      </a:endParaRPr>
                    </a:p>
                  </a:txBody>
                  <a:tcPr marL="49476" marR="49476" marT="24738" marB="24738" anchor="ctr"/>
                </a:tc>
                <a:tc>
                  <a:txBody>
                    <a:bodyPr/>
                    <a:lstStyle/>
                    <a:p>
                      <a:pPr algn="r" fontAlgn="ctr"/>
                      <a:r>
                        <a:rPr lang="en-US" sz="1200">
                          <a:effectLst/>
                        </a:rPr>
                        <a:t>2014-01-01 01:00:00</a:t>
                      </a:r>
                    </a:p>
                  </a:txBody>
                  <a:tcPr marL="49476" marR="49476" marT="24738" marB="24738" anchor="ctr"/>
                </a:tc>
                <a:tc>
                  <a:txBody>
                    <a:bodyPr/>
                    <a:lstStyle/>
                    <a:p>
                      <a:pPr algn="r" fontAlgn="ctr"/>
                      <a:r>
                        <a:rPr lang="en-US" sz="1200" dirty="0">
                          <a:effectLst/>
                        </a:rPr>
                        <a:t>1986.0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non-working</a:t>
                      </a:r>
                    </a:p>
                  </a:txBody>
                  <a:tcPr marL="49476" marR="49476" marT="24738" marB="24738" anchor="ctr"/>
                </a:tc>
                <a:extLst>
                  <a:ext uri="{0D108BD9-81ED-4DB2-BD59-A6C34878D82A}">
                    <a16:rowId xmlns:a16="http://schemas.microsoft.com/office/drawing/2014/main" val="1015641314"/>
                  </a:ext>
                </a:extLst>
              </a:tr>
              <a:tr h="495058">
                <a:tc>
                  <a:txBody>
                    <a:bodyPr/>
                    <a:lstStyle/>
                    <a:p>
                      <a:pPr algn="r" fontAlgn="ctr"/>
                      <a:r>
                        <a:rPr lang="en-US" sz="1200">
                          <a:effectLst/>
                        </a:rPr>
                        <a:t>2</a:t>
                      </a:r>
                      <a:endParaRPr lang="en-US" sz="1200" b="1">
                        <a:effectLst/>
                      </a:endParaRPr>
                    </a:p>
                  </a:txBody>
                  <a:tcPr marL="49476" marR="49476" marT="24738" marB="24738" anchor="ctr"/>
                </a:tc>
                <a:tc>
                  <a:txBody>
                    <a:bodyPr/>
                    <a:lstStyle/>
                    <a:p>
                      <a:pPr algn="r" fontAlgn="ctr"/>
                      <a:r>
                        <a:rPr lang="en-US" sz="1200">
                          <a:effectLst/>
                        </a:rPr>
                        <a:t>2014-01-01 02:00:00</a:t>
                      </a:r>
                    </a:p>
                  </a:txBody>
                  <a:tcPr marL="49476" marR="49476" marT="24738" marB="24738" anchor="ctr"/>
                </a:tc>
                <a:tc>
                  <a:txBody>
                    <a:bodyPr/>
                    <a:lstStyle/>
                    <a:p>
                      <a:pPr algn="r" fontAlgn="ctr"/>
                      <a:r>
                        <a:rPr lang="en-US" sz="1200">
                          <a:effectLst/>
                        </a:rPr>
                        <a:t>1936.0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2</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non-working</a:t>
                      </a:r>
                    </a:p>
                  </a:txBody>
                  <a:tcPr marL="49476" marR="49476" marT="24738" marB="24738" anchor="ctr"/>
                </a:tc>
                <a:extLst>
                  <a:ext uri="{0D108BD9-81ED-4DB2-BD59-A6C34878D82A}">
                    <a16:rowId xmlns:a16="http://schemas.microsoft.com/office/drawing/2014/main" val="538288005"/>
                  </a:ext>
                </a:extLst>
              </a:tr>
              <a:tr h="495058">
                <a:tc>
                  <a:txBody>
                    <a:bodyPr/>
                    <a:lstStyle/>
                    <a:p>
                      <a:pPr algn="r" fontAlgn="ctr"/>
                      <a:r>
                        <a:rPr lang="en-US" sz="1200">
                          <a:effectLst/>
                        </a:rPr>
                        <a:t>3</a:t>
                      </a:r>
                      <a:endParaRPr lang="en-US" sz="1200" b="1">
                        <a:effectLst/>
                      </a:endParaRPr>
                    </a:p>
                  </a:txBody>
                  <a:tcPr marL="49476" marR="49476" marT="24738" marB="24738" anchor="ctr"/>
                </a:tc>
                <a:tc>
                  <a:txBody>
                    <a:bodyPr/>
                    <a:lstStyle/>
                    <a:p>
                      <a:pPr algn="r" fontAlgn="ctr"/>
                      <a:r>
                        <a:rPr lang="en-US" sz="1200">
                          <a:effectLst/>
                        </a:rPr>
                        <a:t>2014-01-01 03:00:00</a:t>
                      </a:r>
                    </a:p>
                  </a:txBody>
                  <a:tcPr marL="49476" marR="49476" marT="24738" marB="24738" anchor="ctr"/>
                </a:tc>
                <a:tc>
                  <a:txBody>
                    <a:bodyPr/>
                    <a:lstStyle/>
                    <a:p>
                      <a:pPr algn="r" fontAlgn="ctr"/>
                      <a:r>
                        <a:rPr lang="en-US" sz="1200">
                          <a:effectLst/>
                        </a:rPr>
                        <a:t>1896.0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3</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dirty="0">
                          <a:effectLst/>
                        </a:rPr>
                        <a:t>non-working</a:t>
                      </a:r>
                    </a:p>
                  </a:txBody>
                  <a:tcPr marL="49476" marR="49476" marT="24738" marB="24738" anchor="ctr"/>
                </a:tc>
                <a:extLst>
                  <a:ext uri="{0D108BD9-81ED-4DB2-BD59-A6C34878D82A}">
                    <a16:rowId xmlns:a16="http://schemas.microsoft.com/office/drawing/2014/main" val="3603601589"/>
                  </a:ext>
                </a:extLst>
              </a:tr>
              <a:tr h="495058">
                <a:tc>
                  <a:txBody>
                    <a:bodyPr/>
                    <a:lstStyle/>
                    <a:p>
                      <a:pPr algn="r" fontAlgn="ctr"/>
                      <a:r>
                        <a:rPr lang="en-US" sz="1200">
                          <a:effectLst/>
                        </a:rPr>
                        <a:t>4</a:t>
                      </a:r>
                      <a:endParaRPr lang="en-US" sz="1200" b="1">
                        <a:effectLst/>
                      </a:endParaRPr>
                    </a:p>
                  </a:txBody>
                  <a:tcPr marL="49476" marR="49476" marT="24738" marB="24738" anchor="ctr"/>
                </a:tc>
                <a:tc>
                  <a:txBody>
                    <a:bodyPr/>
                    <a:lstStyle/>
                    <a:p>
                      <a:pPr algn="r" fontAlgn="ctr"/>
                      <a:r>
                        <a:rPr lang="en-US" sz="1200">
                          <a:effectLst/>
                        </a:rPr>
                        <a:t>2014-01-01 04:00:00</a:t>
                      </a:r>
                    </a:p>
                  </a:txBody>
                  <a:tcPr marL="49476" marR="49476" marT="24738" marB="24738" anchor="ctr"/>
                </a:tc>
                <a:tc>
                  <a:txBody>
                    <a:bodyPr/>
                    <a:lstStyle/>
                    <a:p>
                      <a:pPr algn="r" fontAlgn="ctr"/>
                      <a:r>
                        <a:rPr lang="en-US" sz="1200">
                          <a:effectLst/>
                        </a:rPr>
                        <a:t>1899.0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4</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dirty="0">
                          <a:effectLst/>
                        </a:rPr>
                        <a:t>non-working</a:t>
                      </a:r>
                    </a:p>
                  </a:txBody>
                  <a:tcPr marL="49476" marR="49476" marT="24738" marB="24738" anchor="ctr"/>
                </a:tc>
                <a:extLst>
                  <a:ext uri="{0D108BD9-81ED-4DB2-BD59-A6C34878D82A}">
                    <a16:rowId xmlns:a16="http://schemas.microsoft.com/office/drawing/2014/main" val="2768431022"/>
                  </a:ext>
                </a:extLst>
              </a:tr>
            </a:tbl>
          </a:graphicData>
        </a:graphic>
      </p:graphicFrame>
    </p:spTree>
    <p:extLst>
      <p:ext uri="{BB962C8B-B14F-4D97-AF65-F5344CB8AC3E}">
        <p14:creationId xmlns:p14="http://schemas.microsoft.com/office/powerpoint/2010/main" val="2808352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D3EECC-D55D-41E6-AF02-268F8CE150FB}"/>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Weather Data</a:t>
            </a:r>
          </a:p>
        </p:txBody>
      </p:sp>
      <p:sp>
        <p:nvSpPr>
          <p:cNvPr id="3" name="Content Placeholder 2">
            <a:extLst>
              <a:ext uri="{FF2B5EF4-FFF2-40B4-BE49-F238E27FC236}">
                <a16:creationId xmlns:a16="http://schemas.microsoft.com/office/drawing/2014/main" id="{357B55A9-725E-4392-A6E4-6B5303D7B71E}"/>
              </a:ext>
            </a:extLst>
          </p:cNvPr>
          <p:cNvSpPr>
            <a:spLocks noGrp="1"/>
          </p:cNvSpPr>
          <p:nvPr>
            <p:ph idx="1"/>
          </p:nvPr>
        </p:nvSpPr>
        <p:spPr>
          <a:xfrm>
            <a:off x="643468" y="2638043"/>
            <a:ext cx="3363974" cy="3415623"/>
          </a:xfrm>
        </p:spPr>
        <p:txBody>
          <a:bodyPr>
            <a:normAutofit/>
          </a:bodyPr>
          <a:lstStyle/>
          <a:p>
            <a:r>
              <a:rPr lang="en-US" sz="1700" dirty="0"/>
              <a:t>Weather impacts energy consumption, specifically the temperature. Importing 7 minute interval weather data from NOAA’s </a:t>
            </a:r>
            <a:r>
              <a:rPr lang="en-US" sz="1700" dirty="0">
                <a:hlinkClick r:id="rId3"/>
              </a:rPr>
              <a:t>site</a:t>
            </a:r>
            <a:r>
              <a:rPr lang="en-US" sz="1700" dirty="0"/>
              <a:t>.</a:t>
            </a:r>
          </a:p>
          <a:p>
            <a:r>
              <a:rPr lang="en-US" sz="1700" dirty="0"/>
              <a:t>Yellow pins-&gt; weather stations in San Diego region</a:t>
            </a:r>
          </a:p>
          <a:p>
            <a:r>
              <a:rPr lang="en-US" sz="1700" dirty="0"/>
              <a:t>For this project choosing the airport data:</a:t>
            </a:r>
          </a:p>
          <a:p>
            <a:pPr>
              <a:buFontTx/>
              <a:buChar char="-"/>
            </a:pPr>
            <a:r>
              <a:rPr lang="en-US" sz="1700" dirty="0"/>
              <a:t>More accurate </a:t>
            </a:r>
          </a:p>
          <a:p>
            <a:pPr>
              <a:buFontTx/>
              <a:buChar char="-"/>
            </a:pPr>
            <a:r>
              <a:rPr lang="en-US" sz="1700" dirty="0"/>
              <a:t>Not biased by nearby buildings and industries</a:t>
            </a:r>
          </a:p>
          <a:p>
            <a:pPr marL="0" indent="0">
              <a:buNone/>
            </a:pPr>
            <a:endParaRPr lang="en-US" sz="1700" dirty="0"/>
          </a:p>
        </p:txBody>
      </p:sp>
      <p:pic>
        <p:nvPicPr>
          <p:cNvPr id="6" name="Picture 5">
            <a:extLst>
              <a:ext uri="{FF2B5EF4-FFF2-40B4-BE49-F238E27FC236}">
                <a16:creationId xmlns:a16="http://schemas.microsoft.com/office/drawing/2014/main" id="{F67C48F8-990E-4480-BF6C-FE3A9CAD35BE}"/>
              </a:ext>
            </a:extLst>
          </p:cNvPr>
          <p:cNvPicPr>
            <a:picLocks noChangeAspect="1"/>
          </p:cNvPicPr>
          <p:nvPr/>
        </p:nvPicPr>
        <p:blipFill rotWithShape="1">
          <a:blip r:embed="rId4"/>
          <a:srcRect l="11963" r="-1" b="-1"/>
          <a:stretch/>
        </p:blipFill>
        <p:spPr>
          <a:xfrm>
            <a:off x="5297763" y="828013"/>
            <a:ext cx="6250769" cy="5041107"/>
          </a:xfrm>
          <a:prstGeom prst="rect">
            <a:avLst/>
          </a:prstGeom>
        </p:spPr>
      </p:pic>
    </p:spTree>
    <p:extLst>
      <p:ext uri="{BB962C8B-B14F-4D97-AF65-F5344CB8AC3E}">
        <p14:creationId xmlns:p14="http://schemas.microsoft.com/office/powerpoint/2010/main" val="28713680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E57A1F-A16F-42B9-873C-6D3A335B2CE2}"/>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Cleaning and Resampling weather data</a:t>
            </a:r>
          </a:p>
        </p:txBody>
      </p:sp>
      <p:sp>
        <p:nvSpPr>
          <p:cNvPr id="3" name="Content Placeholder 2">
            <a:extLst>
              <a:ext uri="{FF2B5EF4-FFF2-40B4-BE49-F238E27FC236}">
                <a16:creationId xmlns:a16="http://schemas.microsoft.com/office/drawing/2014/main" id="{28C0BFC6-5F0F-400A-B0E5-47ADF6002006}"/>
              </a:ext>
            </a:extLst>
          </p:cNvPr>
          <p:cNvSpPr>
            <a:spLocks noGrp="1"/>
          </p:cNvSpPr>
          <p:nvPr>
            <p:ph idx="1"/>
          </p:nvPr>
        </p:nvSpPr>
        <p:spPr>
          <a:xfrm>
            <a:off x="643468" y="2638043"/>
            <a:ext cx="3363974" cy="3415623"/>
          </a:xfrm>
        </p:spPr>
        <p:txBody>
          <a:bodyPr>
            <a:normAutofit/>
          </a:bodyPr>
          <a:lstStyle/>
          <a:p>
            <a:r>
              <a:rPr lang="en-US" sz="2000"/>
              <a:t>Resampling the weather data in hourly intervals and calculating average temperature for each hour.</a:t>
            </a:r>
          </a:p>
          <a:p>
            <a:r>
              <a:rPr lang="en-US" sz="2000"/>
              <a:t>We'll focus on using only the temperature data but cleaning other columns nonetheless for future purposes.</a:t>
            </a:r>
          </a:p>
          <a:p>
            <a:endParaRPr lang="en-US" sz="2000"/>
          </a:p>
          <a:p>
            <a:endParaRPr lang="en-US" sz="2000"/>
          </a:p>
          <a:p>
            <a:endParaRPr lang="en-US" sz="2000"/>
          </a:p>
        </p:txBody>
      </p:sp>
      <p:pic>
        <p:nvPicPr>
          <p:cNvPr id="4" name="Picture 3">
            <a:extLst>
              <a:ext uri="{FF2B5EF4-FFF2-40B4-BE49-F238E27FC236}">
                <a16:creationId xmlns:a16="http://schemas.microsoft.com/office/drawing/2014/main" id="{C07C25B7-8B64-4378-8FED-708B7E94497A}"/>
              </a:ext>
            </a:extLst>
          </p:cNvPr>
          <p:cNvPicPr>
            <a:picLocks noChangeAspect="1"/>
          </p:cNvPicPr>
          <p:nvPr/>
        </p:nvPicPr>
        <p:blipFill>
          <a:blip r:embed="rId3"/>
          <a:stretch>
            <a:fillRect/>
          </a:stretch>
        </p:blipFill>
        <p:spPr>
          <a:xfrm>
            <a:off x="4734560" y="2082110"/>
            <a:ext cx="7286287" cy="2241934"/>
          </a:xfrm>
          <a:prstGeom prst="rect">
            <a:avLst/>
          </a:prstGeom>
        </p:spPr>
      </p:pic>
      <p:sp>
        <p:nvSpPr>
          <p:cNvPr id="17" name="Rectangle 16">
            <a:extLst>
              <a:ext uri="{FF2B5EF4-FFF2-40B4-BE49-F238E27FC236}">
                <a16:creationId xmlns:a16="http://schemas.microsoft.com/office/drawing/2014/main" id="{C7E77D56-EDD6-49A7-910B-ED6AC8DD3944}"/>
              </a:ext>
            </a:extLst>
          </p:cNvPr>
          <p:cNvSpPr/>
          <p:nvPr/>
        </p:nvSpPr>
        <p:spPr>
          <a:xfrm>
            <a:off x="4952323" y="4449391"/>
            <a:ext cx="7132320" cy="1492716"/>
          </a:xfrm>
          <a:prstGeom prst="rect">
            <a:avLst/>
          </a:prstGeom>
        </p:spPr>
        <p:txBody>
          <a:bodyPr wrap="square">
            <a:spAutoFit/>
          </a:bodyPr>
          <a:lstStyle/>
          <a:p>
            <a:pPr marL="285750" indent="-285750">
              <a:lnSpc>
                <a:spcPct val="150000"/>
              </a:lnSpc>
              <a:buFont typeface="Arial" panose="020B0604020202020204" pitchFamily="34" charset="0"/>
              <a:buChar char="•"/>
            </a:pPr>
            <a:r>
              <a:rPr lang="en-US" sz="1400" dirty="0">
                <a:solidFill>
                  <a:srgbClr val="3F3F3F"/>
                </a:solidFill>
              </a:rPr>
              <a:t>'STATION’ -&gt; the weather station id </a:t>
            </a:r>
          </a:p>
          <a:p>
            <a:pPr marL="285750" indent="-285750">
              <a:lnSpc>
                <a:spcPct val="150000"/>
              </a:lnSpc>
              <a:buFont typeface="Arial" panose="020B0604020202020204" pitchFamily="34" charset="0"/>
              <a:buChar char="•"/>
            </a:pPr>
            <a:r>
              <a:rPr lang="en-US" sz="1400" dirty="0">
                <a:solidFill>
                  <a:srgbClr val="3F3F3F"/>
                </a:solidFill>
              </a:rPr>
              <a:t>'DATE’ -&gt; the date and time of recording.</a:t>
            </a:r>
          </a:p>
          <a:p>
            <a:pPr marL="285750" indent="-285750">
              <a:lnSpc>
                <a:spcPct val="150000"/>
              </a:lnSpc>
              <a:buFont typeface="Arial" panose="020B0604020202020204" pitchFamily="34" charset="0"/>
              <a:buChar char="•"/>
            </a:pPr>
            <a:r>
              <a:rPr lang="en-US" sz="1400" dirty="0">
                <a:solidFill>
                  <a:srgbClr val="3F3F3F"/>
                </a:solidFill>
              </a:rPr>
              <a:t>'</a:t>
            </a:r>
            <a:r>
              <a:rPr lang="en-US" sz="1400" dirty="0" err="1">
                <a:solidFill>
                  <a:srgbClr val="3F3F3F"/>
                </a:solidFill>
              </a:rPr>
              <a:t>HourlyDryBulbTemperature</a:t>
            </a:r>
            <a:r>
              <a:rPr lang="en-US" sz="1400" dirty="0">
                <a:solidFill>
                  <a:srgbClr val="3F3F3F"/>
                </a:solidFill>
              </a:rPr>
              <a:t>’ -&gt; the outside temperature in ℉.</a:t>
            </a:r>
          </a:p>
          <a:p>
            <a:pPr marL="285750" indent="-285750">
              <a:buFont typeface="Arial" panose="020B0604020202020204" pitchFamily="34" charset="0"/>
              <a:buChar char="•"/>
            </a:pPr>
            <a:r>
              <a:rPr lang="en-US" sz="1400" dirty="0">
                <a:solidFill>
                  <a:srgbClr val="3F3F3F"/>
                </a:solidFill>
              </a:rPr>
              <a:t>Degree days: number of degrees by which the average daily temperature is &gt; 65°F ('</a:t>
            </a:r>
            <a:r>
              <a:rPr lang="en-US" sz="1400" dirty="0" err="1">
                <a:solidFill>
                  <a:srgbClr val="3F3F3F"/>
                </a:solidFill>
              </a:rPr>
              <a:t>DailyCoolingDegreeDays</a:t>
            </a:r>
            <a:r>
              <a:rPr lang="en-US" sz="1400" dirty="0">
                <a:solidFill>
                  <a:srgbClr val="3F3F3F"/>
                </a:solidFill>
              </a:rPr>
              <a:t>') or &lt; 65°F ('</a:t>
            </a:r>
            <a:r>
              <a:rPr lang="en-US" sz="1400" dirty="0" err="1">
                <a:solidFill>
                  <a:srgbClr val="3F3F3F"/>
                </a:solidFill>
              </a:rPr>
              <a:t>DailyHeatingDegreeDays</a:t>
            </a:r>
            <a:r>
              <a:rPr lang="en-US" sz="1400" dirty="0">
                <a:solidFill>
                  <a:srgbClr val="3F3F3F"/>
                </a:solidFill>
              </a:rPr>
              <a:t>').</a:t>
            </a:r>
          </a:p>
        </p:txBody>
      </p:sp>
    </p:spTree>
    <p:extLst>
      <p:ext uri="{BB962C8B-B14F-4D97-AF65-F5344CB8AC3E}">
        <p14:creationId xmlns:p14="http://schemas.microsoft.com/office/powerpoint/2010/main" val="270504536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EE7F-60DB-4586-A608-367F146103E9}"/>
              </a:ext>
            </a:extLst>
          </p:cNvPr>
          <p:cNvSpPr>
            <a:spLocks noGrp="1"/>
          </p:cNvSpPr>
          <p:nvPr>
            <p:ph type="title"/>
          </p:nvPr>
        </p:nvSpPr>
        <p:spPr>
          <a:xfrm>
            <a:off x="919119" y="2499360"/>
            <a:ext cx="10353761" cy="1326321"/>
          </a:xfrm>
        </p:spPr>
        <p:txBody>
          <a:bodyPr/>
          <a:lstStyle/>
          <a:p>
            <a:r>
              <a:rPr lang="en-US" dirty="0"/>
              <a:t>EDA</a:t>
            </a:r>
          </a:p>
        </p:txBody>
      </p:sp>
    </p:spTree>
    <p:extLst>
      <p:ext uri="{BB962C8B-B14F-4D97-AF65-F5344CB8AC3E}">
        <p14:creationId xmlns:p14="http://schemas.microsoft.com/office/powerpoint/2010/main" val="3155915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A1171F-42BD-46D6-8436-869EFD369620}"/>
              </a:ext>
            </a:extLst>
          </p:cNvPr>
          <p:cNvSpPr>
            <a:spLocks noGrp="1"/>
          </p:cNvSpPr>
          <p:nvPr>
            <p:ph type="title"/>
          </p:nvPr>
        </p:nvSpPr>
        <p:spPr>
          <a:xfrm>
            <a:off x="913795" y="609600"/>
            <a:ext cx="3078749" cy="970450"/>
          </a:xfrm>
        </p:spPr>
        <p:txBody>
          <a:bodyPr anchor="b">
            <a:normAutofit/>
          </a:bodyPr>
          <a:lstStyle/>
          <a:p>
            <a:pPr algn="l"/>
            <a:r>
              <a:rPr lang="en-US" sz="2800">
                <a:ln>
                  <a:solidFill>
                    <a:srgbClr val="404040">
                      <a:alpha val="10000"/>
                    </a:srgbClr>
                  </a:solidFill>
                </a:ln>
                <a:solidFill>
                  <a:srgbClr val="DADADA"/>
                </a:solidFill>
              </a:rPr>
              <a:t>Hourly energy consumption</a:t>
            </a:r>
          </a:p>
        </p:txBody>
      </p:sp>
      <p:sp>
        <p:nvSpPr>
          <p:cNvPr id="8" name="Content Placeholder 7">
            <a:extLst>
              <a:ext uri="{FF2B5EF4-FFF2-40B4-BE49-F238E27FC236}">
                <a16:creationId xmlns:a16="http://schemas.microsoft.com/office/drawing/2014/main" id="{8DD16AC5-BA09-436A-A7A3-CD0CEF51E5BC}"/>
              </a:ext>
            </a:extLst>
          </p:cNvPr>
          <p:cNvSpPr>
            <a:spLocks noGrp="1"/>
          </p:cNvSpPr>
          <p:nvPr>
            <p:ph idx="1"/>
          </p:nvPr>
        </p:nvSpPr>
        <p:spPr>
          <a:xfrm>
            <a:off x="974628" y="2189649"/>
            <a:ext cx="3078749" cy="4058751"/>
          </a:xfrm>
        </p:spPr>
        <p:txBody>
          <a:bodyPr anchor="t">
            <a:normAutofit/>
          </a:bodyPr>
          <a:lstStyle/>
          <a:p>
            <a:r>
              <a:rPr lang="en-US" sz="1600" dirty="0">
                <a:ln>
                  <a:solidFill>
                    <a:srgbClr val="404040">
                      <a:alpha val="10000"/>
                    </a:srgbClr>
                  </a:solidFill>
                </a:ln>
                <a:solidFill>
                  <a:srgbClr val="DADADA"/>
                </a:solidFill>
              </a:rPr>
              <a:t>The load remains low over the night and then starts increasing in the late morning, and continues increasing during the office hours and peaks in the evening when everyone returns home and turns on the electrical appliances.</a:t>
            </a:r>
          </a:p>
        </p:txBody>
      </p:sp>
      <p:sp>
        <p:nvSpPr>
          <p:cNvPr id="15" name="Rectangle 14">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05D936C9-9182-40E1-8194-C2B8A0D918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20640" y="1844720"/>
            <a:ext cx="5676236" cy="3022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3151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A1171F-42BD-46D6-8436-869EFD36962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Monthly load profile</a:t>
            </a:r>
          </a:p>
        </p:txBody>
      </p:sp>
      <p:sp>
        <p:nvSpPr>
          <p:cNvPr id="8" name="Content Placeholder 7">
            <a:extLst>
              <a:ext uri="{FF2B5EF4-FFF2-40B4-BE49-F238E27FC236}">
                <a16:creationId xmlns:a16="http://schemas.microsoft.com/office/drawing/2014/main" id="{8DD16AC5-BA09-436A-A7A3-CD0CEF51E5BC}"/>
              </a:ext>
            </a:extLst>
          </p:cNvPr>
          <p:cNvSpPr>
            <a:spLocks noGrp="1"/>
          </p:cNvSpPr>
          <p:nvPr>
            <p:ph idx="1"/>
          </p:nvPr>
        </p:nvSpPr>
        <p:spPr>
          <a:xfrm>
            <a:off x="8094617" y="3725870"/>
            <a:ext cx="3137262" cy="1675335"/>
          </a:xfrm>
        </p:spPr>
        <p:txBody>
          <a:bodyPr vert="horz" lIns="91440" tIns="45720" rIns="91440" bIns="45720" rtlCol="0" anchor="t">
            <a:normAutofit/>
          </a:bodyPr>
          <a:lstStyle/>
          <a:p>
            <a:pPr marL="0" indent="0" algn="ctr">
              <a:buNone/>
            </a:pPr>
            <a:r>
              <a:rPr lang="en-US" sz="1600" dirty="0">
                <a:ln>
                  <a:solidFill>
                    <a:srgbClr val="404040">
                      <a:alpha val="9804"/>
                    </a:srgbClr>
                  </a:solidFill>
                </a:ln>
                <a:solidFill>
                  <a:srgbClr val="5BA5D0"/>
                </a:solidFill>
              </a:rPr>
              <a:t>Peaks in the summer due to high cooling (air-conditioning) loads caused by high temperatures.</a:t>
            </a:r>
          </a:p>
        </p:txBody>
      </p:sp>
      <p:sp>
        <p:nvSpPr>
          <p:cNvPr id="19" name="Rectangle 18">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EA690371-71AF-4681-8B1C-3C500361319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80489" y="1875126"/>
            <a:ext cx="5562032" cy="296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59690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171F-42BD-46D6-8436-869EFD36962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t>Hourly vs Weekdays</a:t>
            </a:r>
          </a:p>
        </p:txBody>
      </p:sp>
      <p:sp>
        <p:nvSpPr>
          <p:cNvPr id="11" name="Rectangle 10">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9FA3BD87-4F8A-4823-8053-9E5C2817E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49" r="-3" b="3383"/>
          <a:stretch/>
        </p:blipFill>
        <p:spPr bwMode="auto">
          <a:xfrm>
            <a:off x="950614" y="1123059"/>
            <a:ext cx="6476538" cy="446591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406A454-9EEF-4DD5-976A-412354FE74D5}"/>
              </a:ext>
            </a:extLst>
          </p:cNvPr>
          <p:cNvSpPr/>
          <p:nvPr/>
        </p:nvSpPr>
        <p:spPr>
          <a:xfrm>
            <a:off x="7945120" y="3982720"/>
            <a:ext cx="4000137" cy="1815882"/>
          </a:xfrm>
          <a:prstGeom prst="rect">
            <a:avLst/>
          </a:prstGeom>
        </p:spPr>
        <p:txBody>
          <a:bodyPr wrap="square">
            <a:spAutoFit/>
          </a:bodyPr>
          <a:lstStyle/>
          <a:p>
            <a:pPr>
              <a:lnSpc>
                <a:spcPct val="100000"/>
              </a:lnSpc>
            </a:pPr>
            <a:r>
              <a:rPr lang="en-US" sz="1600" dirty="0">
                <a:latin typeface="Calibri" panose="020F0502020204030204" pitchFamily="34" charset="0"/>
                <a:cs typeface="Calibri" panose="020F0502020204030204" pitchFamily="34" charset="0"/>
              </a:rPr>
              <a:t>From SDGE's website: "If customers can shift some of their energy use to lower-cost time periods outside 4 p.m. to 9 p.m., they can lower their electricity bills and make better use of cleaner, renewable energy sources, like wind and solar, when they are more available."</a:t>
            </a:r>
          </a:p>
        </p:txBody>
      </p:sp>
    </p:spTree>
    <p:extLst>
      <p:ext uri="{BB962C8B-B14F-4D97-AF65-F5344CB8AC3E}">
        <p14:creationId xmlns:p14="http://schemas.microsoft.com/office/powerpoint/2010/main" val="2934469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6D526-2144-4449-97F5-0CFFD1487C6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sz="3700"/>
              <a:t>Energy distribution Working vs Non-Working</a:t>
            </a:r>
          </a:p>
        </p:txBody>
      </p:sp>
      <p:sp>
        <p:nvSpPr>
          <p:cNvPr id="13319" name="Rectangle 72">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32217257-4A33-44BE-BE5F-7B00C2C61D1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026758" y="1422400"/>
            <a:ext cx="6324249" cy="4155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726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02F2-DB95-4DE6-803F-A8BE5A10F6ED}"/>
              </a:ext>
            </a:extLst>
          </p:cNvPr>
          <p:cNvSpPr>
            <a:spLocks noGrp="1"/>
          </p:cNvSpPr>
          <p:nvPr>
            <p:ph type="title"/>
          </p:nvPr>
        </p:nvSpPr>
        <p:spPr>
          <a:xfrm>
            <a:off x="913795" y="609600"/>
            <a:ext cx="3515965" cy="1239520"/>
          </a:xfrm>
        </p:spPr>
        <p:txBody>
          <a:bodyPr vert="horz" lIns="91440" tIns="45720" rIns="91440" bIns="45720" rtlCol="0" anchor="b">
            <a:normAutofit/>
          </a:bodyPr>
          <a:lstStyle/>
          <a:p>
            <a:pPr algn="l">
              <a:lnSpc>
                <a:spcPct val="90000"/>
              </a:lnSpc>
            </a:pPr>
            <a:r>
              <a:rPr lang="en-US" sz="2400" dirty="0">
                <a:ln>
                  <a:solidFill>
                    <a:srgbClr val="404040">
                      <a:alpha val="10000"/>
                    </a:srgbClr>
                  </a:solidFill>
                </a:ln>
                <a:solidFill>
                  <a:srgbClr val="DADADA"/>
                </a:solidFill>
              </a:rPr>
              <a:t>Distribution of energy consumption over different years</a:t>
            </a:r>
          </a:p>
        </p:txBody>
      </p:sp>
      <p:sp>
        <p:nvSpPr>
          <p:cNvPr id="4" name="TextBox 3">
            <a:extLst>
              <a:ext uri="{FF2B5EF4-FFF2-40B4-BE49-F238E27FC236}">
                <a16:creationId xmlns:a16="http://schemas.microsoft.com/office/drawing/2014/main" id="{EEC0DB93-05FF-464D-B690-3FBC284442E5}"/>
              </a:ext>
            </a:extLst>
          </p:cNvPr>
          <p:cNvSpPr txBox="1"/>
          <p:nvPr/>
        </p:nvSpPr>
        <p:spPr>
          <a:xfrm>
            <a:off x="913794" y="2189649"/>
            <a:ext cx="3078749" cy="4058751"/>
          </a:xfrm>
          <a:prstGeom prst="rect">
            <a:avLst/>
          </a:prstGeom>
        </p:spPr>
        <p:txBody>
          <a:bodyPr vert="horz" lIns="91440" tIns="45720" rIns="91440" bIns="45720" rtlCol="0" anchor="t">
            <a:normAutofit/>
          </a:bodyPr>
          <a:lstStyle/>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Bi-modal. Peak shifts towards left from 2014-18.</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Potential reasons:</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increasing renewable energy installations at customer sites (called as behind the meter)</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Increase in electric efficiency standards of appliances or industry equipment</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Battery installations at customer sites</a:t>
            </a:r>
          </a:p>
          <a:p>
            <a:pPr marL="285750" indent="-285750">
              <a:spcBef>
                <a:spcPct val="20000"/>
              </a:spcBef>
              <a:spcAft>
                <a:spcPts val="600"/>
              </a:spcAft>
              <a:buClr>
                <a:schemeClr val="tx2"/>
              </a:buClr>
              <a:buSzPct val="70000"/>
              <a:buFont typeface="Wingdings 2" charset="2"/>
              <a:buChar char="-"/>
            </a:pPr>
            <a:endPar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endParaRPr>
          </a:p>
        </p:txBody>
      </p:sp>
      <p:sp>
        <p:nvSpPr>
          <p:cNvPr id="75" name="Rectangle 74">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a:extLst>
              <a:ext uri="{FF2B5EF4-FFF2-40B4-BE49-F238E27FC236}">
                <a16:creationId xmlns:a16="http://schemas.microsoft.com/office/drawing/2014/main" id="{08D4DBA9-710E-41CC-99CA-6DA3F54C29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29877" y="1460986"/>
            <a:ext cx="6587495" cy="393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74999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E8088-5EB0-467E-95A8-62EADB42C473}"/>
              </a:ext>
            </a:extLst>
          </p:cNvPr>
          <p:cNvSpPr>
            <a:spLocks noGrp="1"/>
          </p:cNvSpPr>
          <p:nvPr>
            <p:ph type="title"/>
          </p:nvPr>
        </p:nvSpPr>
        <p:spPr/>
        <p:txBody>
          <a:bodyPr>
            <a:normAutofit/>
          </a:bodyPr>
          <a:lstStyle/>
          <a:p>
            <a:r>
              <a:rPr lang="en-US"/>
              <a:t>Problem statement</a:t>
            </a:r>
          </a:p>
        </p:txBody>
      </p:sp>
      <p:graphicFrame>
        <p:nvGraphicFramePr>
          <p:cNvPr id="5" name="Content Placeholder 2">
            <a:extLst>
              <a:ext uri="{FF2B5EF4-FFF2-40B4-BE49-F238E27FC236}">
                <a16:creationId xmlns:a16="http://schemas.microsoft.com/office/drawing/2014/main" id="{CFCE73CD-F812-4191-9980-81030106BA08}"/>
              </a:ext>
            </a:extLst>
          </p:cNvPr>
          <p:cNvGraphicFramePr>
            <a:graphicFrameLocks noGrp="1"/>
          </p:cNvGraphicFramePr>
          <p:nvPr>
            <p:ph idx="1"/>
            <p:extLst>
              <p:ext uri="{D42A27DB-BD31-4B8C-83A1-F6EECF244321}">
                <p14:modId xmlns:p14="http://schemas.microsoft.com/office/powerpoint/2010/main" val="960021998"/>
              </p:ext>
            </p:extLst>
          </p:nvPr>
        </p:nvGraphicFramePr>
        <p:xfrm>
          <a:off x="914400" y="2257654"/>
          <a:ext cx="10353675" cy="33038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67087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F19EF-3835-4711-9B81-AD277BE35E2A}"/>
              </a:ext>
            </a:extLst>
          </p:cNvPr>
          <p:cNvSpPr>
            <a:spLocks noGrp="1"/>
          </p:cNvSpPr>
          <p:nvPr>
            <p:ph type="title"/>
          </p:nvPr>
        </p:nvSpPr>
        <p:spPr>
          <a:xfrm>
            <a:off x="913795" y="609600"/>
            <a:ext cx="3078749" cy="970450"/>
          </a:xfrm>
        </p:spPr>
        <p:txBody>
          <a:bodyPr anchor="b">
            <a:normAutofit/>
          </a:bodyPr>
          <a:lstStyle/>
          <a:p>
            <a:pPr algn="l"/>
            <a:r>
              <a:rPr lang="en-US" sz="2800">
                <a:ln>
                  <a:solidFill>
                    <a:srgbClr val="404040">
                      <a:alpha val="10000"/>
                    </a:srgbClr>
                  </a:solidFill>
                </a:ln>
                <a:solidFill>
                  <a:srgbClr val="DADADA"/>
                </a:solidFill>
              </a:rPr>
              <a:t>Distribution plots hourly </a:t>
            </a:r>
          </a:p>
        </p:txBody>
      </p:sp>
      <p:sp>
        <p:nvSpPr>
          <p:cNvPr id="3" name="Content Placeholder 2">
            <a:extLst>
              <a:ext uri="{FF2B5EF4-FFF2-40B4-BE49-F238E27FC236}">
                <a16:creationId xmlns:a16="http://schemas.microsoft.com/office/drawing/2014/main" id="{0EA3A816-9BC6-4C1C-8BCA-3E8C2D4A7202}"/>
              </a:ext>
            </a:extLst>
          </p:cNvPr>
          <p:cNvSpPr>
            <a:spLocks noGrp="1"/>
          </p:cNvSpPr>
          <p:nvPr>
            <p:ph idx="1"/>
          </p:nvPr>
        </p:nvSpPr>
        <p:spPr>
          <a:xfrm>
            <a:off x="913794" y="2189649"/>
            <a:ext cx="3078749" cy="4058751"/>
          </a:xfrm>
        </p:spPr>
        <p:txBody>
          <a:bodyPr anchor="t">
            <a:normAutofit/>
          </a:bodyPr>
          <a:lstStyle/>
          <a:p>
            <a:r>
              <a:rPr lang="en-US" sz="1600" dirty="0">
                <a:ln>
                  <a:solidFill>
                    <a:srgbClr val="404040">
                      <a:alpha val="10000"/>
                    </a:srgbClr>
                  </a:solidFill>
                </a:ln>
                <a:solidFill>
                  <a:srgbClr val="DADADA"/>
                </a:solidFill>
              </a:rPr>
              <a:t>Left shift is more dominant during the daylight hours of 8am to 5pm.</a:t>
            </a:r>
          </a:p>
          <a:p>
            <a:r>
              <a:rPr lang="en-US" sz="1600" dirty="0">
                <a:ln>
                  <a:solidFill>
                    <a:srgbClr val="404040">
                      <a:alpha val="10000"/>
                    </a:srgbClr>
                  </a:solidFill>
                </a:ln>
                <a:solidFill>
                  <a:srgbClr val="DADADA"/>
                </a:solidFill>
              </a:rPr>
              <a:t>Addition of more renewables like solar and wind behind the customer meters. </a:t>
            </a:r>
          </a:p>
        </p:txBody>
      </p:sp>
      <p:sp>
        <p:nvSpPr>
          <p:cNvPr id="76" name="Rectangle 75">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a:extLst>
              <a:ext uri="{FF2B5EF4-FFF2-40B4-BE49-F238E27FC236}">
                <a16:creationId xmlns:a16="http://schemas.microsoft.com/office/drawing/2014/main" id="{F0378B5D-8CF8-4D94-82DE-53616F84D1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811" r="50000" b="41764"/>
          <a:stretch/>
        </p:blipFill>
        <p:spPr bwMode="auto">
          <a:xfrm>
            <a:off x="4524655" y="1995112"/>
            <a:ext cx="6692717" cy="226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545621"/>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sharpenSoften amount="-96000"/>
                    </a14:imgEffect>
                    <a14:imgEffect>
                      <a14:brightnessContrast bright="-2000" contras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EC76-6E3D-4CF9-8658-32D4BE19A2CB}"/>
              </a:ext>
            </a:extLst>
          </p:cNvPr>
          <p:cNvSpPr>
            <a:spLocks noGrp="1"/>
          </p:cNvSpPr>
          <p:nvPr>
            <p:ph type="title"/>
          </p:nvPr>
        </p:nvSpPr>
        <p:spPr>
          <a:xfrm>
            <a:off x="838200" y="365125"/>
            <a:ext cx="10515600" cy="1325563"/>
          </a:xfrm>
        </p:spPr>
        <p:txBody>
          <a:bodyPr/>
          <a:lstStyle/>
          <a:p>
            <a:r>
              <a:rPr lang="en-US"/>
              <a:t>Exploring energy and weather data together</a:t>
            </a:r>
            <a:endParaRPr lang="en-US" dirty="0"/>
          </a:p>
        </p:txBody>
      </p:sp>
      <p:pic>
        <p:nvPicPr>
          <p:cNvPr id="16386" name="Picture 2">
            <a:extLst>
              <a:ext uri="{FF2B5EF4-FFF2-40B4-BE49-F238E27FC236}">
                <a16:creationId xmlns:a16="http://schemas.microsoft.com/office/drawing/2014/main" id="{F6433E49-0256-4ABB-A6D7-86B17C94DC8B}"/>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838200" y="1460701"/>
            <a:ext cx="10854106" cy="5032174"/>
          </a:xfrm>
          <a:prstGeom prst="rect">
            <a:avLst/>
          </a:prstGeom>
          <a:solidFill>
            <a:schemeClr val="tx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xtLst/>
        </p:spPr>
      </p:pic>
      <p:sp>
        <p:nvSpPr>
          <p:cNvPr id="4" name="TextBox 3">
            <a:extLst>
              <a:ext uri="{FF2B5EF4-FFF2-40B4-BE49-F238E27FC236}">
                <a16:creationId xmlns:a16="http://schemas.microsoft.com/office/drawing/2014/main" id="{FA1B658B-9125-4000-BB57-2ECD16F4D4C8}"/>
              </a:ext>
            </a:extLst>
          </p:cNvPr>
          <p:cNvSpPr txBox="1"/>
          <p:nvPr/>
        </p:nvSpPr>
        <p:spPr>
          <a:xfrm>
            <a:off x="838200" y="6492875"/>
            <a:ext cx="10764520" cy="369332"/>
          </a:xfrm>
          <a:prstGeom prst="rect">
            <a:avLst/>
          </a:prstGeom>
          <a:noFill/>
        </p:spPr>
        <p:txBody>
          <a:bodyPr wrap="square" rtlCol="0">
            <a:spAutoFit/>
          </a:bodyPr>
          <a:lstStyle/>
          <a:p>
            <a:r>
              <a:rPr lang="en-US" dirty="0"/>
              <a:t>* Rolling monthly mean average of both variables</a:t>
            </a:r>
          </a:p>
        </p:txBody>
      </p:sp>
    </p:spTree>
    <p:extLst>
      <p:ext uri="{BB962C8B-B14F-4D97-AF65-F5344CB8AC3E}">
        <p14:creationId xmlns:p14="http://schemas.microsoft.com/office/powerpoint/2010/main" val="911311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8A2-A6D4-454C-B34C-58C2D210517F}"/>
              </a:ext>
            </a:extLst>
          </p:cNvPr>
          <p:cNvSpPr>
            <a:spLocks noGrp="1"/>
          </p:cNvSpPr>
          <p:nvPr>
            <p:ph type="title"/>
          </p:nvPr>
        </p:nvSpPr>
        <p:spPr>
          <a:xfrm>
            <a:off x="913795" y="609600"/>
            <a:ext cx="10353762" cy="970450"/>
          </a:xfrm>
        </p:spPr>
        <p:txBody>
          <a:bodyPr>
            <a:normAutofit/>
          </a:bodyPr>
          <a:lstStyle/>
          <a:p>
            <a:r>
              <a:rPr lang="en-US" sz="4000"/>
              <a:t>Energy consumption vs Temperature</a:t>
            </a:r>
            <a:endParaRPr lang="en-US" sz="4000" dirty="0"/>
          </a:p>
        </p:txBody>
      </p:sp>
      <p:pic>
        <p:nvPicPr>
          <p:cNvPr id="17410" name="Picture 2">
            <a:extLst>
              <a:ext uri="{FF2B5EF4-FFF2-40B4-BE49-F238E27FC236}">
                <a16:creationId xmlns:a16="http://schemas.microsoft.com/office/drawing/2014/main" id="{96A7D013-83A8-46CA-AC16-818C3D74ACA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03785" y="1771967"/>
            <a:ext cx="7796226" cy="4733423"/>
          </a:xfrm>
          <a:prstGeom prst="rect">
            <a:avLst/>
          </a:prstGeom>
          <a:solidFill>
            <a:schemeClr val="tx1">
              <a:lumMod val="95000"/>
            </a:schemeClr>
          </a:solidFill>
          <a:extLst/>
        </p:spPr>
      </p:pic>
      <p:sp>
        <p:nvSpPr>
          <p:cNvPr id="7" name="Content Placeholder 2">
            <a:extLst>
              <a:ext uri="{FF2B5EF4-FFF2-40B4-BE49-F238E27FC236}">
                <a16:creationId xmlns:a16="http://schemas.microsoft.com/office/drawing/2014/main" id="{8DA28643-9C2E-4AFD-BC4C-AB84471CE3F2}"/>
              </a:ext>
            </a:extLst>
          </p:cNvPr>
          <p:cNvSpPr txBox="1">
            <a:spLocks/>
          </p:cNvSpPr>
          <p:nvPr/>
        </p:nvSpPr>
        <p:spPr>
          <a:xfrm>
            <a:off x="8932091" y="2659999"/>
            <a:ext cx="3078749" cy="189168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600" dirty="0"/>
              <a:t>Observed </a:t>
            </a:r>
            <a:r>
              <a:rPr lang="en-US" sz="1600" dirty="0" err="1"/>
              <a:t>pearson</a:t>
            </a:r>
            <a:r>
              <a:rPr lang="en-US" sz="1600" dirty="0"/>
              <a:t> correlation coefficient between temperature and energy -</a:t>
            </a:r>
          </a:p>
          <a:p>
            <a:r>
              <a:rPr lang="en-US" sz="1600" dirty="0"/>
              <a:t>for winter 0.32.</a:t>
            </a:r>
          </a:p>
          <a:p>
            <a:r>
              <a:rPr lang="en-US" sz="1600" dirty="0"/>
              <a:t>for summer 0.65.</a:t>
            </a:r>
          </a:p>
        </p:txBody>
      </p:sp>
    </p:spTree>
    <p:extLst>
      <p:ext uri="{BB962C8B-B14F-4D97-AF65-F5344CB8AC3E}">
        <p14:creationId xmlns:p14="http://schemas.microsoft.com/office/powerpoint/2010/main" val="400705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1642-E4AC-4F67-AA4F-6E6E7496AB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49801C-C624-439A-81BD-6765FAD858A1}"/>
              </a:ext>
            </a:extLst>
          </p:cNvPr>
          <p:cNvSpPr>
            <a:spLocks noGrp="1"/>
          </p:cNvSpPr>
          <p:nvPr>
            <p:ph idx="1"/>
          </p:nvPr>
        </p:nvSpPr>
        <p:spPr/>
        <p:txBody>
          <a:bodyPr/>
          <a:lstStyle/>
          <a:p>
            <a:r>
              <a:rPr lang="en-US" dirty="0"/>
              <a:t>Complete the PV import and PV EDA</a:t>
            </a:r>
          </a:p>
        </p:txBody>
      </p:sp>
    </p:spTree>
    <p:extLst>
      <p:ext uri="{BB962C8B-B14F-4D97-AF65-F5344CB8AC3E}">
        <p14:creationId xmlns:p14="http://schemas.microsoft.com/office/powerpoint/2010/main" val="3018421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613E-C73F-45C6-8DB1-7BC7A01BDDB3}"/>
              </a:ext>
            </a:extLst>
          </p:cNvPr>
          <p:cNvSpPr>
            <a:spLocks noGrp="1"/>
          </p:cNvSpPr>
          <p:nvPr>
            <p:ph type="title"/>
          </p:nvPr>
        </p:nvSpPr>
        <p:spPr/>
        <p:txBody>
          <a:bodyPr/>
          <a:lstStyle/>
          <a:p>
            <a:r>
              <a:rPr lang="en-US" dirty="0"/>
              <a:t>Intro to TS</a:t>
            </a:r>
          </a:p>
        </p:txBody>
      </p:sp>
      <p:sp>
        <p:nvSpPr>
          <p:cNvPr id="3" name="Content Placeholder 2">
            <a:extLst>
              <a:ext uri="{FF2B5EF4-FFF2-40B4-BE49-F238E27FC236}">
                <a16:creationId xmlns:a16="http://schemas.microsoft.com/office/drawing/2014/main" id="{F64F97F2-7F7E-45E0-A0E6-D240EAD485A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48643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96EAC-7D9D-4913-9BDE-B725BE3AB962}"/>
              </a:ext>
            </a:extLst>
          </p:cNvPr>
          <p:cNvSpPr>
            <a:spLocks noGrp="1"/>
          </p:cNvSpPr>
          <p:nvPr>
            <p:ph type="title"/>
          </p:nvPr>
        </p:nvSpPr>
        <p:spPr/>
        <p:txBody>
          <a:bodyPr/>
          <a:lstStyle/>
          <a:p>
            <a:r>
              <a:rPr lang="en-US" dirty="0"/>
              <a:t>Time series info</a:t>
            </a:r>
          </a:p>
        </p:txBody>
      </p:sp>
      <p:sp>
        <p:nvSpPr>
          <p:cNvPr id="3" name="Content Placeholder 2">
            <a:extLst>
              <a:ext uri="{FF2B5EF4-FFF2-40B4-BE49-F238E27FC236}">
                <a16:creationId xmlns:a16="http://schemas.microsoft.com/office/drawing/2014/main" id="{D345A8DB-E571-40EF-B22F-B509BF7A9B85}"/>
              </a:ext>
            </a:extLst>
          </p:cNvPr>
          <p:cNvSpPr>
            <a:spLocks noGrp="1"/>
          </p:cNvSpPr>
          <p:nvPr>
            <p:ph idx="1"/>
          </p:nvPr>
        </p:nvSpPr>
        <p:spPr/>
        <p:txBody>
          <a:bodyPr/>
          <a:lstStyle/>
          <a:p>
            <a:r>
              <a:rPr lang="en-US" dirty="0"/>
              <a:t>Stationarity, auto correlation etc.</a:t>
            </a:r>
          </a:p>
          <a:p>
            <a:r>
              <a:rPr lang="en-US" dirty="0"/>
              <a:t>Decomposition</a:t>
            </a:r>
          </a:p>
        </p:txBody>
      </p:sp>
    </p:spTree>
    <p:extLst>
      <p:ext uri="{BB962C8B-B14F-4D97-AF65-F5344CB8AC3E}">
        <p14:creationId xmlns:p14="http://schemas.microsoft.com/office/powerpoint/2010/main" val="485636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6974-6FBC-40D0-81AF-256255FEE858}"/>
              </a:ext>
            </a:extLst>
          </p:cNvPr>
          <p:cNvSpPr>
            <a:spLocks noGrp="1"/>
          </p:cNvSpPr>
          <p:nvPr>
            <p:ph type="title"/>
          </p:nvPr>
        </p:nvSpPr>
        <p:spPr/>
        <p:txBody>
          <a:bodyPr/>
          <a:lstStyle/>
          <a:p>
            <a:r>
              <a:rPr lang="en-US" dirty="0"/>
              <a:t>Trying Simple Lin reg</a:t>
            </a:r>
          </a:p>
        </p:txBody>
      </p:sp>
      <p:sp>
        <p:nvSpPr>
          <p:cNvPr id="3" name="Content Placeholder 2">
            <a:extLst>
              <a:ext uri="{FF2B5EF4-FFF2-40B4-BE49-F238E27FC236}">
                <a16:creationId xmlns:a16="http://schemas.microsoft.com/office/drawing/2014/main" id="{43A5E122-3177-4331-A58E-651123C698F2}"/>
              </a:ext>
            </a:extLst>
          </p:cNvPr>
          <p:cNvSpPr>
            <a:spLocks noGrp="1"/>
          </p:cNvSpPr>
          <p:nvPr>
            <p:ph idx="1"/>
          </p:nvPr>
        </p:nvSpPr>
        <p:spPr/>
        <p:txBody>
          <a:bodyPr/>
          <a:lstStyle/>
          <a:p>
            <a:r>
              <a:rPr lang="en-US" dirty="0"/>
              <a:t>Explaining what worked and what not</a:t>
            </a:r>
          </a:p>
        </p:txBody>
      </p:sp>
    </p:spTree>
    <p:extLst>
      <p:ext uri="{BB962C8B-B14F-4D97-AF65-F5344CB8AC3E}">
        <p14:creationId xmlns:p14="http://schemas.microsoft.com/office/powerpoint/2010/main" val="900017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D44F2-DA8B-4647-A956-5EECBEBA9408}"/>
              </a:ext>
            </a:extLst>
          </p:cNvPr>
          <p:cNvSpPr>
            <a:spLocks noGrp="1"/>
          </p:cNvSpPr>
          <p:nvPr>
            <p:ph type="title"/>
          </p:nvPr>
        </p:nvSpPr>
        <p:spPr/>
        <p:txBody>
          <a:bodyPr/>
          <a:lstStyle/>
          <a:p>
            <a:r>
              <a:rPr lang="en-US" dirty="0"/>
              <a:t>RF</a:t>
            </a:r>
          </a:p>
        </p:txBody>
      </p:sp>
      <p:sp>
        <p:nvSpPr>
          <p:cNvPr id="3" name="Content Placeholder 2">
            <a:extLst>
              <a:ext uri="{FF2B5EF4-FFF2-40B4-BE49-F238E27FC236}">
                <a16:creationId xmlns:a16="http://schemas.microsoft.com/office/drawing/2014/main" id="{2126EC70-9B89-457C-9DBD-509E75F1FD4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88656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89BC9-3A85-43B0-8F66-848DAF1CF0F2}"/>
              </a:ext>
            </a:extLst>
          </p:cNvPr>
          <p:cNvSpPr>
            <a:spLocks noGrp="1"/>
          </p:cNvSpPr>
          <p:nvPr>
            <p:ph type="title"/>
          </p:nvPr>
        </p:nvSpPr>
        <p:spPr/>
        <p:txBody>
          <a:bodyPr/>
          <a:lstStyle/>
          <a:p>
            <a:r>
              <a:rPr lang="en-US" dirty="0"/>
              <a:t>Fourier terms</a:t>
            </a:r>
          </a:p>
        </p:txBody>
      </p:sp>
      <p:sp>
        <p:nvSpPr>
          <p:cNvPr id="3" name="Content Placeholder 2">
            <a:extLst>
              <a:ext uri="{FF2B5EF4-FFF2-40B4-BE49-F238E27FC236}">
                <a16:creationId xmlns:a16="http://schemas.microsoft.com/office/drawing/2014/main" id="{E0EE3D83-3121-40AF-B4C7-4C2D94A6F81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6696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1D229-F7BC-4BBE-BE3B-AB8F22D2D0C6}"/>
              </a:ext>
            </a:extLst>
          </p:cNvPr>
          <p:cNvSpPr>
            <a:spLocks noGrp="1"/>
          </p:cNvSpPr>
          <p:nvPr>
            <p:ph type="title"/>
          </p:nvPr>
        </p:nvSpPr>
        <p:spPr/>
        <p:txBody>
          <a:bodyPr/>
          <a:lstStyle/>
          <a:p>
            <a:r>
              <a:rPr lang="en-US" dirty="0"/>
              <a:t>SARIMAX</a:t>
            </a:r>
          </a:p>
        </p:txBody>
      </p:sp>
      <p:sp>
        <p:nvSpPr>
          <p:cNvPr id="3" name="Content Placeholder 2">
            <a:extLst>
              <a:ext uri="{FF2B5EF4-FFF2-40B4-BE49-F238E27FC236}">
                <a16:creationId xmlns:a16="http://schemas.microsoft.com/office/drawing/2014/main" id="{10DFE727-7CE9-4678-9D5C-0A44F07534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92863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F82FDC5-F4C0-4F3D-A86F-3FE751071BEC}"/>
              </a:ext>
            </a:extLst>
          </p:cNvPr>
          <p:cNvPicPr>
            <a:picLocks noGrp="1" noChangeAspect="1"/>
          </p:cNvPicPr>
          <p:nvPr>
            <p:ph idx="1"/>
          </p:nvPr>
        </p:nvPicPr>
        <p:blipFill>
          <a:blip r:embed="rId3"/>
          <a:stretch>
            <a:fillRect/>
          </a:stretch>
        </p:blipFill>
        <p:spPr>
          <a:xfrm>
            <a:off x="643467" y="839046"/>
            <a:ext cx="10905066" cy="5179907"/>
          </a:xfrm>
          <a:prstGeom prst="rect">
            <a:avLst/>
          </a:prstGeom>
        </p:spPr>
      </p:pic>
      <p:sp>
        <p:nvSpPr>
          <p:cNvPr id="2" name="Rectangle 1">
            <a:extLst>
              <a:ext uri="{FF2B5EF4-FFF2-40B4-BE49-F238E27FC236}">
                <a16:creationId xmlns:a16="http://schemas.microsoft.com/office/drawing/2014/main" id="{6716E02C-1C00-4817-820F-C9FCE0A9FE1C}"/>
              </a:ext>
            </a:extLst>
          </p:cNvPr>
          <p:cNvSpPr/>
          <p:nvPr/>
        </p:nvSpPr>
        <p:spPr>
          <a:xfrm>
            <a:off x="3454400" y="5711176"/>
            <a:ext cx="6096000" cy="307777"/>
          </a:xfrm>
          <a:prstGeom prst="rect">
            <a:avLst/>
          </a:prstGeom>
        </p:spPr>
        <p:txBody>
          <a:bodyPr>
            <a:spAutoFit/>
          </a:bodyPr>
          <a:lstStyle/>
          <a:p>
            <a:r>
              <a:rPr lang="en-US" sz="1400" dirty="0">
                <a:hlinkClick r:id="rId4"/>
              </a:rPr>
              <a:t>https://www.latimes.com/projects/la-fi-electricity-capacity-graphic/</a:t>
            </a:r>
            <a:endParaRPr lang="en-US" sz="1400" dirty="0"/>
          </a:p>
        </p:txBody>
      </p:sp>
    </p:spTree>
    <p:extLst>
      <p:ext uri="{BB962C8B-B14F-4D97-AF65-F5344CB8AC3E}">
        <p14:creationId xmlns:p14="http://schemas.microsoft.com/office/powerpoint/2010/main" val="2519010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04AE0-A05D-45AE-BB58-0AFEABF5E446}"/>
              </a:ext>
            </a:extLst>
          </p:cNvPr>
          <p:cNvSpPr>
            <a:spLocks noGrp="1"/>
          </p:cNvSpPr>
          <p:nvPr>
            <p:ph type="title"/>
          </p:nvPr>
        </p:nvSpPr>
        <p:spPr/>
        <p:txBody>
          <a:bodyPr/>
          <a:lstStyle/>
          <a:p>
            <a:r>
              <a:rPr lang="en-US" dirty="0"/>
              <a:t>FB Prophet</a:t>
            </a:r>
          </a:p>
        </p:txBody>
      </p:sp>
      <p:sp>
        <p:nvSpPr>
          <p:cNvPr id="3" name="Content Placeholder 2">
            <a:extLst>
              <a:ext uri="{FF2B5EF4-FFF2-40B4-BE49-F238E27FC236}">
                <a16:creationId xmlns:a16="http://schemas.microsoft.com/office/drawing/2014/main" id="{B66C62B9-3862-4503-8E73-8D33830EE29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45514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795F3-0B71-480E-A917-12E549DB4451}"/>
              </a:ext>
            </a:extLst>
          </p:cNvPr>
          <p:cNvSpPr>
            <a:spLocks noGrp="1"/>
          </p:cNvSpPr>
          <p:nvPr>
            <p:ph type="title"/>
          </p:nvPr>
        </p:nvSpPr>
        <p:spPr/>
        <p:txBody>
          <a:bodyPr/>
          <a:lstStyle/>
          <a:p>
            <a:r>
              <a:rPr lang="en-US" dirty="0"/>
              <a:t>Elastic and RF with Fourier terms</a:t>
            </a:r>
          </a:p>
        </p:txBody>
      </p:sp>
      <p:sp>
        <p:nvSpPr>
          <p:cNvPr id="3" name="Content Placeholder 2">
            <a:extLst>
              <a:ext uri="{FF2B5EF4-FFF2-40B4-BE49-F238E27FC236}">
                <a16:creationId xmlns:a16="http://schemas.microsoft.com/office/drawing/2014/main" id="{F4D7513B-44B3-4CC7-BB32-2FD0863BCA2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33310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66DE4-6211-4235-98AB-EA32C6B339FE}"/>
              </a:ext>
            </a:extLst>
          </p:cNvPr>
          <p:cNvSpPr>
            <a:spLocks noGrp="1"/>
          </p:cNvSpPr>
          <p:nvPr>
            <p:ph type="title"/>
          </p:nvPr>
        </p:nvSpPr>
        <p:spPr/>
        <p:txBody>
          <a:bodyPr/>
          <a:lstStyle/>
          <a:p>
            <a:r>
              <a:rPr lang="en-US" dirty="0"/>
              <a:t>XG Boost</a:t>
            </a:r>
          </a:p>
        </p:txBody>
      </p:sp>
      <p:sp>
        <p:nvSpPr>
          <p:cNvPr id="3" name="Content Placeholder 2">
            <a:extLst>
              <a:ext uri="{FF2B5EF4-FFF2-40B4-BE49-F238E27FC236}">
                <a16:creationId xmlns:a16="http://schemas.microsoft.com/office/drawing/2014/main" id="{16C271CD-03F5-41A4-8139-8E563C0683B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26823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18EB-CBE1-4187-9BAA-A62497C71837}"/>
              </a:ext>
            </a:extLst>
          </p:cNvPr>
          <p:cNvSpPr>
            <a:spLocks noGrp="1"/>
          </p:cNvSpPr>
          <p:nvPr>
            <p:ph type="title"/>
          </p:nvPr>
        </p:nvSpPr>
        <p:spPr/>
        <p:txBody>
          <a:bodyPr/>
          <a:lstStyle/>
          <a:p>
            <a:r>
              <a:rPr lang="en-US" dirty="0"/>
              <a:t>XG Boost + Fb Prophet</a:t>
            </a:r>
          </a:p>
        </p:txBody>
      </p:sp>
      <p:sp>
        <p:nvSpPr>
          <p:cNvPr id="3" name="Content Placeholder 2">
            <a:extLst>
              <a:ext uri="{FF2B5EF4-FFF2-40B4-BE49-F238E27FC236}">
                <a16:creationId xmlns:a16="http://schemas.microsoft.com/office/drawing/2014/main" id="{46B01D3D-4F68-4FE8-8A19-DA9E8BB7088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17396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287A5-47C7-4A04-BCF9-149A94A32C82}"/>
              </a:ext>
            </a:extLst>
          </p:cNvPr>
          <p:cNvSpPr>
            <a:spLocks noGrp="1"/>
          </p:cNvSpPr>
          <p:nvPr>
            <p:ph type="title"/>
          </p:nvPr>
        </p:nvSpPr>
        <p:spPr/>
        <p:txBody>
          <a:bodyPr/>
          <a:lstStyle/>
          <a:p>
            <a:r>
              <a:rPr lang="en-US" dirty="0"/>
              <a:t>Conclusion </a:t>
            </a:r>
          </a:p>
        </p:txBody>
      </p:sp>
      <p:sp>
        <p:nvSpPr>
          <p:cNvPr id="3" name="Content Placeholder 2">
            <a:extLst>
              <a:ext uri="{FF2B5EF4-FFF2-40B4-BE49-F238E27FC236}">
                <a16:creationId xmlns:a16="http://schemas.microsoft.com/office/drawing/2014/main" id="{9EE95F9D-4468-4010-B077-6D9BDAE3FC8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31816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F1E97-FE7A-4307-88D5-204221E34853}"/>
              </a:ext>
            </a:extLst>
          </p:cNvPr>
          <p:cNvSpPr>
            <a:spLocks noGrp="1"/>
          </p:cNvSpPr>
          <p:nvPr>
            <p:ph type="title"/>
          </p:nvPr>
        </p:nvSpPr>
        <p:spPr>
          <a:xfrm>
            <a:off x="834013" y="1115568"/>
            <a:ext cx="3487616" cy="4626864"/>
          </a:xfrm>
        </p:spPr>
        <p:txBody>
          <a:bodyPr>
            <a:normAutofit/>
          </a:bodyPr>
          <a:lstStyle/>
          <a:p>
            <a:r>
              <a:rPr lang="en-US" sz="4400" dirty="0"/>
              <a:t>Goal</a:t>
            </a:r>
            <a:endParaRPr lang="en-US" sz="3600" dirty="0"/>
          </a:p>
        </p:txBody>
      </p:sp>
      <p:sp>
        <p:nvSpPr>
          <p:cNvPr id="18" name="Content Placeholder 2">
            <a:extLst>
              <a:ext uri="{FF2B5EF4-FFF2-40B4-BE49-F238E27FC236}">
                <a16:creationId xmlns:a16="http://schemas.microsoft.com/office/drawing/2014/main" id="{652883A3-4618-400B-8113-704F4C072C9E}"/>
              </a:ext>
            </a:extLst>
          </p:cNvPr>
          <p:cNvSpPr>
            <a:spLocks noGrp="1"/>
          </p:cNvSpPr>
          <p:nvPr>
            <p:ph idx="1"/>
          </p:nvPr>
        </p:nvSpPr>
        <p:spPr>
          <a:xfrm>
            <a:off x="4987582" y="1115568"/>
            <a:ext cx="6363168" cy="4626864"/>
          </a:xfrm>
        </p:spPr>
        <p:txBody>
          <a:bodyPr anchor="ctr">
            <a:normAutofit/>
          </a:bodyPr>
          <a:lstStyle/>
          <a:p>
            <a:pPr marL="0" indent="0">
              <a:buNone/>
            </a:pPr>
            <a:r>
              <a:rPr lang="en-US" sz="2400" dirty="0">
                <a:effectLst/>
              </a:rPr>
              <a:t>Electrical utilities can use the forecast to :</a:t>
            </a:r>
          </a:p>
          <a:p>
            <a:r>
              <a:rPr lang="en-US" sz="2400" dirty="0">
                <a:effectLst/>
              </a:rPr>
              <a:t>Effectively plan their energy generation operations and balance the demand with appropriate supply. </a:t>
            </a:r>
          </a:p>
          <a:p>
            <a:r>
              <a:rPr lang="en-US" sz="2400" dirty="0">
                <a:effectLst/>
              </a:rPr>
              <a:t>Meet their customers’ energy demand, and avoid excess generation of energy.</a:t>
            </a:r>
            <a:endParaRPr lang="en-US" sz="2400" dirty="0"/>
          </a:p>
        </p:txBody>
      </p:sp>
    </p:spTree>
    <p:extLst>
      <p:ext uri="{BB962C8B-B14F-4D97-AF65-F5344CB8AC3E}">
        <p14:creationId xmlns:p14="http://schemas.microsoft.com/office/powerpoint/2010/main" val="3471477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546D-8CF5-45AD-933D-92A6646AF208}"/>
              </a:ext>
            </a:extLst>
          </p:cNvPr>
          <p:cNvSpPr>
            <a:spLocks noGrp="1"/>
          </p:cNvSpPr>
          <p:nvPr>
            <p:ph type="title"/>
          </p:nvPr>
        </p:nvSpPr>
        <p:spPr>
          <a:xfrm>
            <a:off x="913795" y="609600"/>
            <a:ext cx="10353761" cy="1326321"/>
          </a:xfrm>
        </p:spPr>
        <p:txBody>
          <a:bodyPr>
            <a:normAutofit/>
          </a:bodyPr>
          <a:lstStyle/>
          <a:p>
            <a:r>
              <a:rPr lang="en-US"/>
              <a:t>Load forecasting</a:t>
            </a:r>
          </a:p>
        </p:txBody>
      </p:sp>
      <p:sp>
        <p:nvSpPr>
          <p:cNvPr id="10" name="Rectangle 9">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FF5A08E-ACDE-4AA5-A882-C069598CE618}"/>
              </a:ext>
            </a:extLst>
          </p:cNvPr>
          <p:cNvGraphicFramePr>
            <a:graphicFrameLocks noGrp="1"/>
          </p:cNvGraphicFramePr>
          <p:nvPr>
            <p:ph idx="1"/>
            <p:extLst>
              <p:ext uri="{D42A27DB-BD31-4B8C-83A1-F6EECF244321}">
                <p14:modId xmlns:p14="http://schemas.microsoft.com/office/powerpoint/2010/main" val="3633680580"/>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0323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502DE-A0AF-4B8C-AC99-94121DC21553}"/>
              </a:ext>
            </a:extLst>
          </p:cNvPr>
          <p:cNvSpPr>
            <a:spLocks noGrp="1"/>
          </p:cNvSpPr>
          <p:nvPr>
            <p:ph type="title"/>
          </p:nvPr>
        </p:nvSpPr>
        <p:spPr>
          <a:xfrm>
            <a:off x="916399" y="120104"/>
            <a:ext cx="10353762" cy="970450"/>
          </a:xfrm>
        </p:spPr>
        <p:txBody>
          <a:bodyPr/>
          <a:lstStyle/>
          <a:p>
            <a:r>
              <a:rPr lang="en-US" dirty="0"/>
              <a:t>Process flowchart </a:t>
            </a:r>
          </a:p>
        </p:txBody>
      </p:sp>
      <p:sp>
        <p:nvSpPr>
          <p:cNvPr id="4" name="Flowchart: Data 3">
            <a:extLst>
              <a:ext uri="{FF2B5EF4-FFF2-40B4-BE49-F238E27FC236}">
                <a16:creationId xmlns:a16="http://schemas.microsoft.com/office/drawing/2014/main" id="{542C2EB5-DB09-442F-981C-FC3FFD505554}"/>
              </a:ext>
            </a:extLst>
          </p:cNvPr>
          <p:cNvSpPr/>
          <p:nvPr/>
        </p:nvSpPr>
        <p:spPr>
          <a:xfrm>
            <a:off x="5176157" y="2013124"/>
            <a:ext cx="1621973" cy="62121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Hourly energy data</a:t>
            </a:r>
          </a:p>
        </p:txBody>
      </p:sp>
      <p:sp>
        <p:nvSpPr>
          <p:cNvPr id="5" name="Flowchart: Data 4">
            <a:extLst>
              <a:ext uri="{FF2B5EF4-FFF2-40B4-BE49-F238E27FC236}">
                <a16:creationId xmlns:a16="http://schemas.microsoft.com/office/drawing/2014/main" id="{BA5F4793-42C5-4984-95A3-7B022E7F5961}"/>
              </a:ext>
            </a:extLst>
          </p:cNvPr>
          <p:cNvSpPr/>
          <p:nvPr/>
        </p:nvSpPr>
        <p:spPr>
          <a:xfrm>
            <a:off x="1355270" y="2214851"/>
            <a:ext cx="1812473" cy="62122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Sub-hourly weather data</a:t>
            </a:r>
          </a:p>
        </p:txBody>
      </p:sp>
      <p:sp>
        <p:nvSpPr>
          <p:cNvPr id="6" name="Flowchart: Data 5">
            <a:extLst>
              <a:ext uri="{FF2B5EF4-FFF2-40B4-BE49-F238E27FC236}">
                <a16:creationId xmlns:a16="http://schemas.microsoft.com/office/drawing/2014/main" id="{E943C949-721F-4E44-A5A4-42D3E718AB4E}"/>
              </a:ext>
            </a:extLst>
          </p:cNvPr>
          <p:cNvSpPr/>
          <p:nvPr/>
        </p:nvSpPr>
        <p:spPr>
          <a:xfrm>
            <a:off x="8806544" y="2214851"/>
            <a:ext cx="1875085" cy="62122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PV installation data</a:t>
            </a:r>
          </a:p>
        </p:txBody>
      </p:sp>
      <p:sp>
        <p:nvSpPr>
          <p:cNvPr id="7" name="Flowchart: Preparation 6">
            <a:extLst>
              <a:ext uri="{FF2B5EF4-FFF2-40B4-BE49-F238E27FC236}">
                <a16:creationId xmlns:a16="http://schemas.microsoft.com/office/drawing/2014/main" id="{4085160E-5C52-4D31-A1EF-E85686DDF166}"/>
              </a:ext>
            </a:extLst>
          </p:cNvPr>
          <p:cNvSpPr/>
          <p:nvPr/>
        </p:nvSpPr>
        <p:spPr>
          <a:xfrm>
            <a:off x="5088263" y="2888696"/>
            <a:ext cx="1807111" cy="71596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sz="1400" dirty="0"/>
              <a:t>Data /cleaning/wrangling</a:t>
            </a:r>
          </a:p>
          <a:p>
            <a:pPr algn="ctr"/>
            <a:endParaRPr lang="en-US" dirty="0"/>
          </a:p>
        </p:txBody>
      </p:sp>
      <p:sp>
        <p:nvSpPr>
          <p:cNvPr id="10" name="Flowchart: Preparation 9">
            <a:extLst>
              <a:ext uri="{FF2B5EF4-FFF2-40B4-BE49-F238E27FC236}">
                <a16:creationId xmlns:a16="http://schemas.microsoft.com/office/drawing/2014/main" id="{C7976223-8D8A-4AFF-B840-93AD01C6C72B}"/>
              </a:ext>
            </a:extLst>
          </p:cNvPr>
          <p:cNvSpPr/>
          <p:nvPr/>
        </p:nvSpPr>
        <p:spPr>
          <a:xfrm>
            <a:off x="8833746" y="3156261"/>
            <a:ext cx="1807111" cy="97045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1400" dirty="0"/>
              <a:t>Data /cleaning/wrangling/resampling</a:t>
            </a:r>
          </a:p>
          <a:p>
            <a:pPr algn="ctr"/>
            <a:endParaRPr lang="en-US" dirty="0"/>
          </a:p>
        </p:txBody>
      </p:sp>
      <p:sp>
        <p:nvSpPr>
          <p:cNvPr id="11" name="Flowchart: Preparation 10">
            <a:extLst>
              <a:ext uri="{FF2B5EF4-FFF2-40B4-BE49-F238E27FC236}">
                <a16:creationId xmlns:a16="http://schemas.microsoft.com/office/drawing/2014/main" id="{FD77C0CF-1AED-429C-B1E2-DFDB083DF55A}"/>
              </a:ext>
            </a:extLst>
          </p:cNvPr>
          <p:cNvSpPr/>
          <p:nvPr/>
        </p:nvSpPr>
        <p:spPr>
          <a:xfrm>
            <a:off x="1360632" y="3156262"/>
            <a:ext cx="1807111" cy="97045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1400" dirty="0"/>
              <a:t>Data /cleaning/wrangling/resampling</a:t>
            </a:r>
          </a:p>
          <a:p>
            <a:pPr algn="ctr"/>
            <a:endParaRPr lang="en-US" dirty="0"/>
          </a:p>
        </p:txBody>
      </p:sp>
      <p:cxnSp>
        <p:nvCxnSpPr>
          <p:cNvPr id="13" name="Straight Arrow Connector 12">
            <a:extLst>
              <a:ext uri="{FF2B5EF4-FFF2-40B4-BE49-F238E27FC236}">
                <a16:creationId xmlns:a16="http://schemas.microsoft.com/office/drawing/2014/main" id="{53AB8296-B30B-420F-9C5E-9EAA6AAA7F8D}"/>
              </a:ext>
            </a:extLst>
          </p:cNvPr>
          <p:cNvCxnSpPr>
            <a:cxnSpLocks/>
            <a:stCxn id="5" idx="4"/>
            <a:endCxn id="11" idx="0"/>
          </p:cNvCxnSpPr>
          <p:nvPr/>
        </p:nvCxnSpPr>
        <p:spPr>
          <a:xfrm>
            <a:off x="2261507" y="2836071"/>
            <a:ext cx="2681" cy="3201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03A3EDE0-F774-4A3E-973F-DF71A96C8BDE}"/>
              </a:ext>
            </a:extLst>
          </p:cNvPr>
          <p:cNvCxnSpPr>
            <a:cxnSpLocks/>
            <a:stCxn id="4" idx="4"/>
            <a:endCxn id="7" idx="0"/>
          </p:cNvCxnSpPr>
          <p:nvPr/>
        </p:nvCxnSpPr>
        <p:spPr>
          <a:xfrm>
            <a:off x="5987144" y="2634343"/>
            <a:ext cx="4675" cy="2543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D5193E96-F3B7-4CE6-95DA-BC2B50A8AAB6}"/>
              </a:ext>
            </a:extLst>
          </p:cNvPr>
          <p:cNvCxnSpPr>
            <a:cxnSpLocks/>
            <a:stCxn id="6" idx="4"/>
            <a:endCxn id="10" idx="0"/>
          </p:cNvCxnSpPr>
          <p:nvPr/>
        </p:nvCxnSpPr>
        <p:spPr>
          <a:xfrm flipH="1">
            <a:off x="9737302" y="2836071"/>
            <a:ext cx="6785" cy="3201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Flowchart: Merge 23">
            <a:extLst>
              <a:ext uri="{FF2B5EF4-FFF2-40B4-BE49-F238E27FC236}">
                <a16:creationId xmlns:a16="http://schemas.microsoft.com/office/drawing/2014/main" id="{DED9F20B-CFE2-4F62-898F-C2BFB8D69947}"/>
              </a:ext>
            </a:extLst>
          </p:cNvPr>
          <p:cNvSpPr/>
          <p:nvPr/>
        </p:nvSpPr>
        <p:spPr>
          <a:xfrm>
            <a:off x="5176157" y="4542152"/>
            <a:ext cx="1621973" cy="528523"/>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1400" dirty="0"/>
              <a:t>Merge</a:t>
            </a:r>
          </a:p>
        </p:txBody>
      </p:sp>
      <p:cxnSp>
        <p:nvCxnSpPr>
          <p:cNvPr id="26" name="Connector: Elbow 25">
            <a:extLst>
              <a:ext uri="{FF2B5EF4-FFF2-40B4-BE49-F238E27FC236}">
                <a16:creationId xmlns:a16="http://schemas.microsoft.com/office/drawing/2014/main" id="{9A32DF8A-9314-4C6B-AEBD-F031AD56A8E4}"/>
              </a:ext>
            </a:extLst>
          </p:cNvPr>
          <p:cNvCxnSpPr>
            <a:cxnSpLocks/>
            <a:stCxn id="11" idx="3"/>
            <a:endCxn id="107" idx="1"/>
          </p:cNvCxnSpPr>
          <p:nvPr/>
        </p:nvCxnSpPr>
        <p:spPr>
          <a:xfrm>
            <a:off x="3167743" y="3641487"/>
            <a:ext cx="362275" cy="74741"/>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or: Elbow 26">
            <a:extLst>
              <a:ext uri="{FF2B5EF4-FFF2-40B4-BE49-F238E27FC236}">
                <a16:creationId xmlns:a16="http://schemas.microsoft.com/office/drawing/2014/main" id="{8A5022A9-BF53-4A9B-B3BB-6E9FE8C92E28}"/>
              </a:ext>
            </a:extLst>
          </p:cNvPr>
          <p:cNvCxnSpPr>
            <a:cxnSpLocks/>
            <a:stCxn id="10" idx="1"/>
            <a:endCxn id="106" idx="3"/>
          </p:cNvCxnSpPr>
          <p:nvPr/>
        </p:nvCxnSpPr>
        <p:spPr>
          <a:xfrm rot="10800000" flipV="1">
            <a:off x="8564504" y="3641486"/>
            <a:ext cx="269242" cy="80526"/>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033400E0-31A2-448C-93BA-6E08C5C2B449}"/>
              </a:ext>
            </a:extLst>
          </p:cNvPr>
          <p:cNvCxnSpPr>
            <a:cxnSpLocks/>
            <a:stCxn id="7" idx="2"/>
            <a:endCxn id="103" idx="0"/>
          </p:cNvCxnSpPr>
          <p:nvPr/>
        </p:nvCxnSpPr>
        <p:spPr>
          <a:xfrm flipH="1">
            <a:off x="5991233" y="3604656"/>
            <a:ext cx="586" cy="3066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7" name="Straight Arrow Connector 96">
            <a:extLst>
              <a:ext uri="{FF2B5EF4-FFF2-40B4-BE49-F238E27FC236}">
                <a16:creationId xmlns:a16="http://schemas.microsoft.com/office/drawing/2014/main" id="{DA4F5A75-BC2A-4F77-82EC-00B135768F1D}"/>
              </a:ext>
            </a:extLst>
          </p:cNvPr>
          <p:cNvCxnSpPr>
            <a:cxnSpLocks/>
            <a:stCxn id="103" idx="2"/>
            <a:endCxn id="24" idx="0"/>
          </p:cNvCxnSpPr>
          <p:nvPr/>
        </p:nvCxnSpPr>
        <p:spPr>
          <a:xfrm flipH="1">
            <a:off x="5987144" y="4321800"/>
            <a:ext cx="4089" cy="2203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3" name="Flowchart: Process 102">
            <a:extLst>
              <a:ext uri="{FF2B5EF4-FFF2-40B4-BE49-F238E27FC236}">
                <a16:creationId xmlns:a16="http://schemas.microsoft.com/office/drawing/2014/main" id="{5A91BF23-56ED-4606-9EBB-9BEAC0C54A71}"/>
              </a:ext>
            </a:extLst>
          </p:cNvPr>
          <p:cNvSpPr/>
          <p:nvPr/>
        </p:nvSpPr>
        <p:spPr>
          <a:xfrm>
            <a:off x="5390216" y="3911317"/>
            <a:ext cx="1202033" cy="4104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Adding features</a:t>
            </a:r>
          </a:p>
        </p:txBody>
      </p:sp>
      <p:sp>
        <p:nvSpPr>
          <p:cNvPr id="106" name="Flowchart: Process 105">
            <a:extLst>
              <a:ext uri="{FF2B5EF4-FFF2-40B4-BE49-F238E27FC236}">
                <a16:creationId xmlns:a16="http://schemas.microsoft.com/office/drawing/2014/main" id="{A35F7464-88A9-48AF-B5DE-344768C45B63}"/>
              </a:ext>
            </a:extLst>
          </p:cNvPr>
          <p:cNvSpPr/>
          <p:nvPr/>
        </p:nvSpPr>
        <p:spPr>
          <a:xfrm>
            <a:off x="7362471" y="3516770"/>
            <a:ext cx="1202033" cy="4104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Extracting features</a:t>
            </a:r>
          </a:p>
        </p:txBody>
      </p:sp>
      <p:sp>
        <p:nvSpPr>
          <p:cNvPr id="107" name="Flowchart: Process 106">
            <a:extLst>
              <a:ext uri="{FF2B5EF4-FFF2-40B4-BE49-F238E27FC236}">
                <a16:creationId xmlns:a16="http://schemas.microsoft.com/office/drawing/2014/main" id="{C8D5A44D-DB2A-4E2E-8625-569E99F05D16}"/>
              </a:ext>
            </a:extLst>
          </p:cNvPr>
          <p:cNvSpPr/>
          <p:nvPr/>
        </p:nvSpPr>
        <p:spPr>
          <a:xfrm>
            <a:off x="3530018" y="3510986"/>
            <a:ext cx="1202033" cy="4104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Extracting features</a:t>
            </a:r>
          </a:p>
        </p:txBody>
      </p:sp>
      <p:cxnSp>
        <p:nvCxnSpPr>
          <p:cNvPr id="111" name="Connector: Elbow 110">
            <a:extLst>
              <a:ext uri="{FF2B5EF4-FFF2-40B4-BE49-F238E27FC236}">
                <a16:creationId xmlns:a16="http://schemas.microsoft.com/office/drawing/2014/main" id="{DFFA40A5-0EC5-43E7-A78F-6316F7CBFD51}"/>
              </a:ext>
            </a:extLst>
          </p:cNvPr>
          <p:cNvCxnSpPr>
            <a:cxnSpLocks/>
            <a:stCxn id="107" idx="2"/>
            <a:endCxn id="24" idx="1"/>
          </p:cNvCxnSpPr>
          <p:nvPr/>
        </p:nvCxnSpPr>
        <p:spPr>
          <a:xfrm rot="16200000" flipH="1">
            <a:off x="4413870" y="3638633"/>
            <a:ext cx="884945" cy="1450615"/>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0" name="Connector: Elbow 119">
            <a:extLst>
              <a:ext uri="{FF2B5EF4-FFF2-40B4-BE49-F238E27FC236}">
                <a16:creationId xmlns:a16="http://schemas.microsoft.com/office/drawing/2014/main" id="{05F1A00F-8D0F-47FC-B9E8-8A229CD93D28}"/>
              </a:ext>
            </a:extLst>
          </p:cNvPr>
          <p:cNvCxnSpPr>
            <a:cxnSpLocks/>
            <a:stCxn id="106" idx="2"/>
            <a:endCxn id="24" idx="3"/>
          </p:cNvCxnSpPr>
          <p:nvPr/>
        </p:nvCxnSpPr>
        <p:spPr>
          <a:xfrm rot="5400000">
            <a:off x="6738483" y="3581408"/>
            <a:ext cx="879161" cy="1570851"/>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124" name="Flowchart: Data 123">
            <a:extLst>
              <a:ext uri="{FF2B5EF4-FFF2-40B4-BE49-F238E27FC236}">
                <a16:creationId xmlns:a16="http://schemas.microsoft.com/office/drawing/2014/main" id="{20E745ED-5C95-4E23-A3CE-B6EF421FD853}"/>
              </a:ext>
            </a:extLst>
          </p:cNvPr>
          <p:cNvSpPr/>
          <p:nvPr/>
        </p:nvSpPr>
        <p:spPr>
          <a:xfrm>
            <a:off x="5388428" y="1173991"/>
            <a:ext cx="1807111" cy="62121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Importing data </a:t>
            </a:r>
          </a:p>
        </p:txBody>
      </p:sp>
      <p:cxnSp>
        <p:nvCxnSpPr>
          <p:cNvPr id="125" name="Connector: Elbow 124">
            <a:extLst>
              <a:ext uri="{FF2B5EF4-FFF2-40B4-BE49-F238E27FC236}">
                <a16:creationId xmlns:a16="http://schemas.microsoft.com/office/drawing/2014/main" id="{D88EB8D5-690F-489C-A6E9-42019959F0EF}"/>
              </a:ext>
            </a:extLst>
          </p:cNvPr>
          <p:cNvCxnSpPr>
            <a:cxnSpLocks/>
            <a:stCxn id="124" idx="5"/>
            <a:endCxn id="6" idx="1"/>
          </p:cNvCxnSpPr>
          <p:nvPr/>
        </p:nvCxnSpPr>
        <p:spPr>
          <a:xfrm>
            <a:off x="7014828" y="1484601"/>
            <a:ext cx="2729259" cy="73025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8" name="Connector: Elbow 127">
            <a:extLst>
              <a:ext uri="{FF2B5EF4-FFF2-40B4-BE49-F238E27FC236}">
                <a16:creationId xmlns:a16="http://schemas.microsoft.com/office/drawing/2014/main" id="{20799B0A-B866-409A-8058-CD3D46B56709}"/>
              </a:ext>
            </a:extLst>
          </p:cNvPr>
          <p:cNvCxnSpPr>
            <a:cxnSpLocks/>
            <a:stCxn id="124" idx="2"/>
            <a:endCxn id="5" idx="0"/>
          </p:cNvCxnSpPr>
          <p:nvPr/>
        </p:nvCxnSpPr>
        <p:spPr>
          <a:xfrm rot="10800000" flipV="1">
            <a:off x="2442755" y="1484601"/>
            <a:ext cx="3126385" cy="73025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5" name="Connector: Elbow 144">
            <a:extLst>
              <a:ext uri="{FF2B5EF4-FFF2-40B4-BE49-F238E27FC236}">
                <a16:creationId xmlns:a16="http://schemas.microsoft.com/office/drawing/2014/main" id="{92FD45BF-42D4-4B8F-85CE-F376CBE24EC3}"/>
              </a:ext>
            </a:extLst>
          </p:cNvPr>
          <p:cNvCxnSpPr>
            <a:cxnSpLocks/>
            <a:stCxn id="124" idx="4"/>
            <a:endCxn id="4" idx="1"/>
          </p:cNvCxnSpPr>
          <p:nvPr/>
        </p:nvCxnSpPr>
        <p:spPr>
          <a:xfrm rot="5400000">
            <a:off x="6030607" y="1751747"/>
            <a:ext cx="217914" cy="304840"/>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
        <p:nvSpPr>
          <p:cNvPr id="161" name="Flowchart: Process 160">
            <a:extLst>
              <a:ext uri="{FF2B5EF4-FFF2-40B4-BE49-F238E27FC236}">
                <a16:creationId xmlns:a16="http://schemas.microsoft.com/office/drawing/2014/main" id="{B31AEAC9-402B-440A-9862-8FF9DF966631}"/>
              </a:ext>
            </a:extLst>
          </p:cNvPr>
          <p:cNvSpPr/>
          <p:nvPr/>
        </p:nvSpPr>
        <p:spPr>
          <a:xfrm>
            <a:off x="5489320" y="5216897"/>
            <a:ext cx="1010143" cy="3194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EDA</a:t>
            </a:r>
          </a:p>
        </p:txBody>
      </p:sp>
      <p:cxnSp>
        <p:nvCxnSpPr>
          <p:cNvPr id="162" name="Straight Arrow Connector 161">
            <a:extLst>
              <a:ext uri="{FF2B5EF4-FFF2-40B4-BE49-F238E27FC236}">
                <a16:creationId xmlns:a16="http://schemas.microsoft.com/office/drawing/2014/main" id="{7BEE089D-D294-492E-8B82-B93BA4000533}"/>
              </a:ext>
            </a:extLst>
          </p:cNvPr>
          <p:cNvCxnSpPr>
            <a:cxnSpLocks/>
            <a:stCxn id="24" idx="2"/>
            <a:endCxn id="161" idx="0"/>
          </p:cNvCxnSpPr>
          <p:nvPr/>
        </p:nvCxnSpPr>
        <p:spPr>
          <a:xfrm>
            <a:off x="5987144" y="5070675"/>
            <a:ext cx="7248" cy="1462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6" name="Connector: Elbow 165">
            <a:extLst>
              <a:ext uri="{FF2B5EF4-FFF2-40B4-BE49-F238E27FC236}">
                <a16:creationId xmlns:a16="http://schemas.microsoft.com/office/drawing/2014/main" id="{F8A0BE82-19D9-446A-BF9D-8D605779B376}"/>
              </a:ext>
            </a:extLst>
          </p:cNvPr>
          <p:cNvCxnSpPr>
            <a:cxnSpLocks/>
            <a:stCxn id="161" idx="3"/>
            <a:endCxn id="124" idx="0"/>
          </p:cNvCxnSpPr>
          <p:nvPr/>
        </p:nvCxnSpPr>
        <p:spPr>
          <a:xfrm flipH="1" flipV="1">
            <a:off x="6472695" y="1173991"/>
            <a:ext cx="26768" cy="4202618"/>
          </a:xfrm>
          <a:prstGeom prst="bentConnector4">
            <a:avLst>
              <a:gd name="adj1" fmla="val -3454408"/>
              <a:gd name="adj2" fmla="val 105439"/>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169" name="Flowchart: Process 168">
            <a:extLst>
              <a:ext uri="{FF2B5EF4-FFF2-40B4-BE49-F238E27FC236}">
                <a16:creationId xmlns:a16="http://schemas.microsoft.com/office/drawing/2014/main" id="{BD5EEFA7-D75F-4882-BCBC-648839379886}"/>
              </a:ext>
            </a:extLst>
          </p:cNvPr>
          <p:cNvSpPr/>
          <p:nvPr/>
        </p:nvSpPr>
        <p:spPr>
          <a:xfrm>
            <a:off x="4131035" y="5727247"/>
            <a:ext cx="3732805" cy="7428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Preparing data for ML models, Feature engineering, define error metrics</a:t>
            </a:r>
          </a:p>
        </p:txBody>
      </p:sp>
      <p:cxnSp>
        <p:nvCxnSpPr>
          <p:cNvPr id="176" name="Straight Arrow Connector 175">
            <a:extLst>
              <a:ext uri="{FF2B5EF4-FFF2-40B4-BE49-F238E27FC236}">
                <a16:creationId xmlns:a16="http://schemas.microsoft.com/office/drawing/2014/main" id="{48C52CB1-3CB1-4637-B297-ECDCC846A5E6}"/>
              </a:ext>
            </a:extLst>
          </p:cNvPr>
          <p:cNvCxnSpPr>
            <a:cxnSpLocks/>
            <a:stCxn id="161" idx="2"/>
            <a:endCxn id="169" idx="0"/>
          </p:cNvCxnSpPr>
          <p:nvPr/>
        </p:nvCxnSpPr>
        <p:spPr>
          <a:xfrm>
            <a:off x="5994392" y="5536321"/>
            <a:ext cx="3046" cy="19092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4" name="Flowchart: Process 53">
            <a:extLst>
              <a:ext uri="{FF2B5EF4-FFF2-40B4-BE49-F238E27FC236}">
                <a16:creationId xmlns:a16="http://schemas.microsoft.com/office/drawing/2014/main" id="{CE8C640E-3708-4A34-9939-F3C6BB19525C}"/>
              </a:ext>
            </a:extLst>
          </p:cNvPr>
          <p:cNvSpPr/>
          <p:nvPr/>
        </p:nvSpPr>
        <p:spPr>
          <a:xfrm>
            <a:off x="8379457" y="5941572"/>
            <a:ext cx="3169920" cy="52852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ML models training &amp; testing and comparing results</a:t>
            </a:r>
          </a:p>
        </p:txBody>
      </p:sp>
      <p:cxnSp>
        <p:nvCxnSpPr>
          <p:cNvPr id="129" name="Connector: Elbow 128">
            <a:extLst>
              <a:ext uri="{FF2B5EF4-FFF2-40B4-BE49-F238E27FC236}">
                <a16:creationId xmlns:a16="http://schemas.microsoft.com/office/drawing/2014/main" id="{FD46E238-E382-4C52-BC1D-3B5FB544738C}"/>
              </a:ext>
            </a:extLst>
          </p:cNvPr>
          <p:cNvCxnSpPr>
            <a:cxnSpLocks/>
            <a:stCxn id="169" idx="3"/>
            <a:endCxn id="54" idx="1"/>
          </p:cNvCxnSpPr>
          <p:nvPr/>
        </p:nvCxnSpPr>
        <p:spPr>
          <a:xfrm>
            <a:off x="7863840" y="6098671"/>
            <a:ext cx="515617" cy="107163"/>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Connector: Elbow 32">
            <a:extLst>
              <a:ext uri="{FF2B5EF4-FFF2-40B4-BE49-F238E27FC236}">
                <a16:creationId xmlns:a16="http://schemas.microsoft.com/office/drawing/2014/main" id="{C196459E-CBE2-4901-BDF6-2CEE14A39908}"/>
              </a:ext>
            </a:extLst>
          </p:cNvPr>
          <p:cNvCxnSpPr>
            <a:cxnSpLocks/>
            <a:endCxn id="7" idx="3"/>
          </p:cNvCxnSpPr>
          <p:nvPr/>
        </p:nvCxnSpPr>
        <p:spPr>
          <a:xfrm rot="10800000" flipV="1">
            <a:off x="6895375" y="3156260"/>
            <a:ext cx="467097" cy="90415"/>
          </a:xfrm>
          <a:prstGeom prst="bentConnector3">
            <a:avLst>
              <a:gd name="adj1" fmla="val 50000"/>
            </a:avLst>
          </a:prstGeom>
          <a:ln>
            <a:prstDash val="dash"/>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34985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EE7F-60DB-4586-A608-367F146103E9}"/>
              </a:ext>
            </a:extLst>
          </p:cNvPr>
          <p:cNvSpPr>
            <a:spLocks noGrp="1"/>
          </p:cNvSpPr>
          <p:nvPr>
            <p:ph type="title"/>
          </p:nvPr>
        </p:nvSpPr>
        <p:spPr>
          <a:xfrm>
            <a:off x="919119" y="2499360"/>
            <a:ext cx="10353761" cy="1326321"/>
          </a:xfrm>
        </p:spPr>
        <p:txBody>
          <a:bodyPr/>
          <a:lstStyle/>
          <a:p>
            <a:r>
              <a:rPr lang="en-US" dirty="0"/>
              <a:t>DATA</a:t>
            </a:r>
          </a:p>
        </p:txBody>
      </p:sp>
    </p:spTree>
    <p:extLst>
      <p:ext uri="{BB962C8B-B14F-4D97-AF65-F5344CB8AC3E}">
        <p14:creationId xmlns:p14="http://schemas.microsoft.com/office/powerpoint/2010/main" val="3543592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3EECC-D55D-41E6-AF02-268F8CE150FB}"/>
              </a:ext>
            </a:extLst>
          </p:cNvPr>
          <p:cNvSpPr>
            <a:spLocks noGrp="1"/>
          </p:cNvSpPr>
          <p:nvPr>
            <p:ph type="title"/>
          </p:nvPr>
        </p:nvSpPr>
        <p:spPr>
          <a:xfrm>
            <a:off x="801099" y="1396289"/>
            <a:ext cx="5006336" cy="1325563"/>
          </a:xfrm>
        </p:spPr>
        <p:txBody>
          <a:bodyPr>
            <a:normAutofit/>
          </a:bodyPr>
          <a:lstStyle/>
          <a:p>
            <a:r>
              <a:rPr lang="en-US" dirty="0"/>
              <a:t>Energy Data</a:t>
            </a:r>
          </a:p>
        </p:txBody>
      </p:sp>
      <p:sp>
        <p:nvSpPr>
          <p:cNvPr id="3" name="Content Placeholder 2">
            <a:extLst>
              <a:ext uri="{FF2B5EF4-FFF2-40B4-BE49-F238E27FC236}">
                <a16:creationId xmlns:a16="http://schemas.microsoft.com/office/drawing/2014/main" id="{357B55A9-725E-4392-A6E4-6B5303D7B71E}"/>
              </a:ext>
            </a:extLst>
          </p:cNvPr>
          <p:cNvSpPr>
            <a:spLocks noGrp="1"/>
          </p:cNvSpPr>
          <p:nvPr>
            <p:ph idx="1"/>
          </p:nvPr>
        </p:nvSpPr>
        <p:spPr>
          <a:xfrm>
            <a:off x="805542" y="2871982"/>
            <a:ext cx="5213675" cy="3181684"/>
          </a:xfrm>
        </p:spPr>
        <p:txBody>
          <a:bodyPr anchor="t">
            <a:normAutofit fontScale="92500" lnSpcReduction="20000"/>
          </a:bodyPr>
          <a:lstStyle/>
          <a:p>
            <a:r>
              <a:rPr lang="en-US" sz="2000" dirty="0"/>
              <a:t>California Independent System Operator (CAISO)</a:t>
            </a:r>
          </a:p>
          <a:p>
            <a:pPr marL="0" indent="0">
              <a:buNone/>
            </a:pPr>
            <a:r>
              <a:rPr lang="en-US" sz="2000" dirty="0"/>
              <a:t>	- Data </a:t>
            </a:r>
            <a:r>
              <a:rPr lang="en-US" sz="2000" dirty="0">
                <a:hlinkClick r:id="rId3"/>
              </a:rPr>
              <a:t>link1</a:t>
            </a:r>
            <a:r>
              <a:rPr lang="en-US" sz="2000" dirty="0"/>
              <a:t>, </a:t>
            </a:r>
            <a:r>
              <a:rPr lang="en-US" sz="2000" dirty="0">
                <a:hlinkClick r:id="rId3"/>
              </a:rPr>
              <a:t>link2</a:t>
            </a:r>
            <a:r>
              <a:rPr lang="en-US" sz="2000" dirty="0"/>
              <a:t> </a:t>
            </a:r>
          </a:p>
          <a:p>
            <a:r>
              <a:rPr lang="en-US" sz="2000" dirty="0"/>
              <a:t>We’ll focus on SDGE (San Diego Gas and Electric) utility for this project.</a:t>
            </a:r>
          </a:p>
          <a:p>
            <a:r>
              <a:rPr lang="en-US" sz="2000" dirty="0"/>
              <a:t>Small area serves better chance to use uniform weather data.</a:t>
            </a:r>
          </a:p>
          <a:p>
            <a:r>
              <a:rPr lang="en-US" sz="2000" dirty="0"/>
              <a:t>San Diego has high enough population and good distribution of residential and commercial customers.</a:t>
            </a:r>
          </a:p>
          <a:p>
            <a:endParaRPr lang="en-US" sz="2000" dirty="0"/>
          </a:p>
          <a:p>
            <a:pPr marL="0" indent="0">
              <a:buNone/>
            </a:pPr>
            <a:endParaRPr lang="en-US" sz="2000" dirty="0"/>
          </a:p>
        </p:txBody>
      </p:sp>
      <p:pic>
        <p:nvPicPr>
          <p:cNvPr id="4" name="Content Placeholder 4">
            <a:extLst>
              <a:ext uri="{FF2B5EF4-FFF2-40B4-BE49-F238E27FC236}">
                <a16:creationId xmlns:a16="http://schemas.microsoft.com/office/drawing/2014/main" id="{ADF4D06A-3624-40DF-8EB1-69A8741CD4E3}"/>
              </a:ext>
            </a:extLst>
          </p:cNvPr>
          <p:cNvPicPr>
            <a:picLocks noChangeAspect="1"/>
          </p:cNvPicPr>
          <p:nvPr/>
        </p:nvPicPr>
        <p:blipFill rotWithShape="1">
          <a:blip r:embed="rId4">
            <a:extLst>
              <a:ext uri="{28A0092B-C50C-407E-A947-70E740481C1C}">
                <a14:useLocalDpi xmlns:a14="http://schemas.microsoft.com/office/drawing/2010/main" val="0"/>
              </a:ext>
            </a:extLst>
          </a:blip>
          <a:srcRect l="11201" r="-1" b="-1"/>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
        <p:nvSpPr>
          <p:cNvPr id="23" name="Arrow: Right 22">
            <a:extLst>
              <a:ext uri="{FF2B5EF4-FFF2-40B4-BE49-F238E27FC236}">
                <a16:creationId xmlns:a16="http://schemas.microsoft.com/office/drawing/2014/main" id="{7EF4342E-06B3-4397-9D9C-0DCA2019465D}"/>
              </a:ext>
            </a:extLst>
          </p:cNvPr>
          <p:cNvSpPr/>
          <p:nvPr/>
        </p:nvSpPr>
        <p:spPr>
          <a:xfrm>
            <a:off x="7680960" y="5901266"/>
            <a:ext cx="1798320" cy="30480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465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3A11F-488C-495C-B8B1-D263F2009CF1}"/>
              </a:ext>
            </a:extLst>
          </p:cNvPr>
          <p:cNvSpPr>
            <a:spLocks noGrp="1"/>
          </p:cNvSpPr>
          <p:nvPr>
            <p:ph type="title"/>
          </p:nvPr>
        </p:nvSpPr>
        <p:spPr/>
        <p:txBody>
          <a:bodyPr/>
          <a:lstStyle/>
          <a:p>
            <a:r>
              <a:rPr lang="en-US" sz="4000" cap="none" spc="0" dirty="0">
                <a:ln>
                  <a:solidFill>
                    <a:prstClr val="black">
                      <a:lumMod val="75000"/>
                      <a:lumOff val="25000"/>
                      <a:alpha val="10000"/>
                    </a:prstClr>
                  </a:solidFill>
                </a:ln>
                <a:solidFill>
                  <a:srgbClr val="3F3F3F"/>
                </a:solidFill>
                <a:effectLst>
                  <a:outerShdw blurRad="9525" dist="25400" dir="14640000" algn="tl" rotWithShape="0">
                    <a:prstClr val="black">
                      <a:alpha val="30000"/>
                    </a:prstClr>
                  </a:outerShdw>
                </a:effectLst>
                <a:latin typeface="Calisto MT" panose="02040603050505030304"/>
              </a:rPr>
              <a:t>Energy Data Cleaning</a:t>
            </a:r>
            <a:endParaRPr lang="en-US" dirty="0">
              <a:solidFill>
                <a:srgbClr val="3F3F3F"/>
              </a:solidFill>
            </a:endParaRPr>
          </a:p>
        </p:txBody>
      </p:sp>
      <p:sp>
        <p:nvSpPr>
          <p:cNvPr id="3" name="Content Placeholder 2">
            <a:extLst>
              <a:ext uri="{FF2B5EF4-FFF2-40B4-BE49-F238E27FC236}">
                <a16:creationId xmlns:a16="http://schemas.microsoft.com/office/drawing/2014/main" id="{D9F75FB2-A444-46EA-97E1-FEAE21DD042F}"/>
              </a:ext>
            </a:extLst>
          </p:cNvPr>
          <p:cNvSpPr>
            <a:spLocks noGrp="1"/>
          </p:cNvSpPr>
          <p:nvPr>
            <p:ph idx="1"/>
          </p:nvPr>
        </p:nvSpPr>
        <p:spPr>
          <a:xfrm>
            <a:off x="1076238" y="1288348"/>
            <a:ext cx="10353762" cy="5305492"/>
          </a:xfrm>
        </p:spPr>
        <p:txBody>
          <a:bodyPr/>
          <a:lstStyle/>
          <a:p>
            <a:r>
              <a:rPr lang="en-US" dirty="0"/>
              <a:t>Data imported directly from URLs and stored in pandas </a:t>
            </a:r>
            <a:r>
              <a:rPr lang="en-US" dirty="0" err="1"/>
              <a:t>dataframes</a:t>
            </a:r>
            <a:r>
              <a:rPr lang="en-US" dirty="0"/>
              <a:t>. </a:t>
            </a:r>
          </a:p>
          <a:p>
            <a:r>
              <a:rPr lang="en-US" dirty="0"/>
              <a:t>Data cleaning and formatting done with the help of data visualization (see below) and Descriptive stats.</a:t>
            </a:r>
          </a:p>
          <a:p>
            <a:r>
              <a:rPr lang="en-US" dirty="0"/>
              <a:t>The null values were filled with the average values of the matching year, month and weekday for the same hours from the rest of the data.</a:t>
            </a:r>
          </a:p>
          <a:p>
            <a:endParaRPr lang="en-US" dirty="0"/>
          </a:p>
        </p:txBody>
      </p:sp>
      <p:pic>
        <p:nvPicPr>
          <p:cNvPr id="1026" name="Picture 2">
            <a:extLst>
              <a:ext uri="{FF2B5EF4-FFF2-40B4-BE49-F238E27FC236}">
                <a16:creationId xmlns:a16="http://schemas.microsoft.com/office/drawing/2014/main" id="{7AC5C812-8A43-42C8-BF8D-BEDBA60D6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678" y="3808615"/>
            <a:ext cx="8105775" cy="2667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179BABD-4A51-4053-9197-2576B5D75D1C}"/>
              </a:ext>
            </a:extLst>
          </p:cNvPr>
          <p:cNvSpPr/>
          <p:nvPr/>
        </p:nvSpPr>
        <p:spPr>
          <a:xfrm>
            <a:off x="8768080" y="5567680"/>
            <a:ext cx="589373" cy="10261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0324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3.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4.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5.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1529</Words>
  <Application>Microsoft Office PowerPoint</Application>
  <PresentationFormat>Widescreen</PresentationFormat>
  <Paragraphs>212</Paragraphs>
  <Slides>34</Slides>
  <Notes>11</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34</vt:i4>
      </vt:variant>
    </vt:vector>
  </HeadingPairs>
  <TitlesOfParts>
    <vt:vector size="54" baseType="lpstr">
      <vt:lpstr>Yu Gothic UI</vt:lpstr>
      <vt:lpstr>Arial</vt:lpstr>
      <vt:lpstr>Bookman Old Style</vt:lpstr>
      <vt:lpstr>Calibri</vt:lpstr>
      <vt:lpstr>Calibri Light</vt:lpstr>
      <vt:lpstr>Calisto MT</vt:lpstr>
      <vt:lpstr>Cambria Math</vt:lpstr>
      <vt:lpstr>Century Gothic</vt:lpstr>
      <vt:lpstr>Century Schoolbook</vt:lpstr>
      <vt:lpstr>Corbel</vt:lpstr>
      <vt:lpstr>Gill Sans MT</vt:lpstr>
      <vt:lpstr>Impact</vt:lpstr>
      <vt:lpstr>Rockwell</vt:lpstr>
      <vt:lpstr>Wingdings 2</vt:lpstr>
      <vt:lpstr>Damask</vt:lpstr>
      <vt:lpstr>Slate</vt:lpstr>
      <vt:lpstr>Mesh</vt:lpstr>
      <vt:lpstr>Badge</vt:lpstr>
      <vt:lpstr>Headlines</vt:lpstr>
      <vt:lpstr>Office Theme</vt:lpstr>
      <vt:lpstr>Predicting energy consumption at an hourly frequency for San Diego Gas &amp; Electric (SDGE) utility region</vt:lpstr>
      <vt:lpstr>Problem statement</vt:lpstr>
      <vt:lpstr>PowerPoint Presentation</vt:lpstr>
      <vt:lpstr>Goal</vt:lpstr>
      <vt:lpstr>Load forecasting</vt:lpstr>
      <vt:lpstr>Process flowchart </vt:lpstr>
      <vt:lpstr>DATA</vt:lpstr>
      <vt:lpstr>Energy Data</vt:lpstr>
      <vt:lpstr>Energy Data Cleaning</vt:lpstr>
      <vt:lpstr>SDGE Energy time series </vt:lpstr>
      <vt:lpstr>Extracting time related features</vt:lpstr>
      <vt:lpstr>Weather Data</vt:lpstr>
      <vt:lpstr>Cleaning and Resampling weather data</vt:lpstr>
      <vt:lpstr>EDA</vt:lpstr>
      <vt:lpstr>Hourly energy consumption</vt:lpstr>
      <vt:lpstr>Monthly load profile</vt:lpstr>
      <vt:lpstr>Hourly vs Weekdays</vt:lpstr>
      <vt:lpstr>Energy distribution Working vs Non-Working</vt:lpstr>
      <vt:lpstr>Distribution of energy consumption over different years</vt:lpstr>
      <vt:lpstr>Distribution plots hourly </vt:lpstr>
      <vt:lpstr>Exploring energy and weather data together</vt:lpstr>
      <vt:lpstr>Energy consumption vs Temperature</vt:lpstr>
      <vt:lpstr>PowerPoint Presentation</vt:lpstr>
      <vt:lpstr>Intro to TS</vt:lpstr>
      <vt:lpstr>Time series info</vt:lpstr>
      <vt:lpstr>Trying Simple Lin reg</vt:lpstr>
      <vt:lpstr>RF</vt:lpstr>
      <vt:lpstr>Fourier terms</vt:lpstr>
      <vt:lpstr>SARIMAX</vt:lpstr>
      <vt:lpstr>FB Prophet</vt:lpstr>
      <vt:lpstr>Elastic and RF with Fourier terms</vt:lpstr>
      <vt:lpstr>XG Boost</vt:lpstr>
      <vt:lpstr>XG Boost + Fb Prophet</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energy consumption at an hourly frequency for San Diego Gas &amp; Electric (SDGE) utility region</dc:title>
  <dc:creator>Prathamesh Pawar</dc:creator>
  <cp:lastModifiedBy>Prathamesh Pawar</cp:lastModifiedBy>
  <cp:revision>8</cp:revision>
  <dcterms:created xsi:type="dcterms:W3CDTF">2019-09-11T07:06:23Z</dcterms:created>
  <dcterms:modified xsi:type="dcterms:W3CDTF">2019-09-11T07:26:09Z</dcterms:modified>
</cp:coreProperties>
</file>